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74" r:id="rId2"/>
    <p:sldId id="275" r:id="rId3"/>
    <p:sldId id="276"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F9DFCC"/>
          </a:solidFill>
        </a:fill>
      </a:tcStyle>
    </a:wholeTbl>
    <a:band2H>
      <a:tcTxStyle/>
      <a:tcStyle>
        <a:tcBdr/>
        <a:fill>
          <a:solidFill>
            <a:srgbClr val="FCF0E7"/>
          </a:solidFill>
        </a:fill>
      </a:tcStyle>
    </a:band2H>
    <a:firstCol>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Col>
    <a:la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lastRow>
    <a:fir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Col>
    <a:la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lastRow>
    <a:fir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Col>
    <a:la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lastRow>
    <a:fir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1"/>
          </a:solidFill>
        </a:fill>
      </a:tcStyle>
    </a:band2H>
    <a:firstCol>
      <a:tcTxStyle b="on" i="off">
        <a:fontRef idx="maj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lastRow>
    <a:firstRow>
      <a:tcTxStyle b="on" i="off">
        <a:fontRef idx="major">
          <a:schemeClr val="accent1"/>
        </a:fontRef>
        <a:schemeClr val="accent1"/>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00"/>
          </a:solidFill>
        </a:fill>
      </a:tcStyle>
    </a:firstCol>
    <a:la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00"/>
          </a:solidFill>
        </a:fill>
      </a:tcStyle>
    </a:lastRow>
    <a:fir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6"/>
  </p:normalViewPr>
  <p:slideViewPr>
    <p:cSldViewPr snapToGrid="0" snapToObjects="1">
      <p:cViewPr varScale="1">
        <p:scale>
          <a:sx n="89" d="100"/>
          <a:sy n="89" d="100"/>
        </p:scale>
        <p:origin x="174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xfrm>
            <a:off x="1143000" y="685800"/>
            <a:ext cx="4572000" cy="3429000"/>
          </a:xfrm>
          <a:prstGeom prst="rect">
            <a:avLst/>
          </a:prstGeom>
        </p:spPr>
        <p:txBody>
          <a:bodyPr/>
          <a:lstStyle/>
          <a:p>
            <a:endParaRPr/>
          </a:p>
        </p:txBody>
      </p:sp>
      <p:sp>
        <p:nvSpPr>
          <p:cNvPr id="53" name="Shape 5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lvl1pPr>
              <a:spcBef>
                <a:spcPts val="0"/>
              </a:spcBef>
            </a:lvl1pPr>
          </a:lstStyle>
          <a:p>
            <a:r>
              <a:t>It appears that the most influential username that mentioned Chick-fil-A was a giant news company, CNN, which tweeted about Chick-fil-A special easter Sunday delivery to help a very sick boy. CNN is a very influential Twitter user and has more than 41 million followers and fortunately, the sentiment of CNN tweet is positive, which is good for Chick-fil-A.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lvl1pPr>
              <a:spcBef>
                <a:spcPts val="0"/>
              </a:spcBef>
            </a:lvl1pPr>
          </a:lstStyle>
          <a:p>
            <a:r>
              <a:t>There are 12 users that have been most mentioned by Chick-fil-A.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a:spcBef>
                <a:spcPts val="0"/>
              </a:spcBef>
            </a:pPr>
            <a:r>
              <a:t>The average sentiment for Tweets mentioning Chick-fil-A : 0.09                     negative 446                       neutral 744                      positive 848</a:t>
            </a:r>
          </a:p>
          <a:p>
            <a:pPr>
              <a:spcBef>
                <a:spcPts val="0"/>
              </a:spcBef>
            </a:pPr>
            <a:r>
              <a:t>The average sentiment for Chick fil a tweets: 0.36                                        negative 319                       neutral 591                       positive 2326</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lvl1pPr>
              <a:defRPr>
                <a:solidFill>
                  <a:schemeClr val="accent1"/>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5" name="Title Text"/>
          <p:cNvSpPr txBox="1">
            <a:spLocks noGrp="1"/>
          </p:cNvSpPr>
          <p:nvPr>
            <p:ph type="title"/>
          </p:nvPr>
        </p:nvSpPr>
        <p:spPr>
          <a:prstGeom prst="rect">
            <a:avLst/>
          </a:prstGeom>
        </p:spPr>
        <p:txBody>
          <a:bodyPr/>
          <a:lstStyle/>
          <a:p>
            <a:r>
              <a:t>Title Text</a:t>
            </a:r>
          </a:p>
        </p:txBody>
      </p:sp>
      <p:sp>
        <p:nvSpPr>
          <p:cNvPr id="2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FFFFFF"/>
        </a:solidFill>
        <a:effectLst/>
      </p:bgPr>
    </p:bg>
    <p:spTree>
      <p:nvGrpSpPr>
        <p:cNvPr id="1" name=""/>
        <p:cNvGrpSpPr/>
        <p:nvPr/>
      </p:nvGrpSpPr>
      <p:grpSpPr>
        <a:xfrm>
          <a:off x="0" y="0"/>
          <a:ext cx="0" cy="0"/>
          <a:chOff x="0" y="0"/>
          <a:chExt cx="0" cy="0"/>
        </a:xfrm>
      </p:grpSpPr>
      <p:sp>
        <p:nvSpPr>
          <p:cNvPr id="34" name="Rectangle"/>
          <p:cNvSpPr/>
          <p:nvPr/>
        </p:nvSpPr>
        <p:spPr>
          <a:xfrm>
            <a:off x="5715000" y="0"/>
            <a:ext cx="3429000" cy="6858000"/>
          </a:xfrm>
          <a:prstGeom prst="rect">
            <a:avLst/>
          </a:prstGeom>
          <a:solidFill>
            <a:schemeClr val="accent1"/>
          </a:solidFill>
          <a:ln w="12700">
            <a:miter lim="400000"/>
          </a:ln>
        </p:spPr>
        <p:txBody>
          <a:bodyPr lIns="45718" tIns="45718" rIns="45718" bIns="45718"/>
          <a:lstStyle/>
          <a:p>
            <a:endParaRPr/>
          </a:p>
        </p:txBody>
      </p:sp>
      <p:sp>
        <p:nvSpPr>
          <p:cNvPr id="35" name="Title Text"/>
          <p:cNvSpPr txBox="1">
            <a:spLocks noGrp="1"/>
          </p:cNvSpPr>
          <p:nvPr>
            <p:ph type="title"/>
          </p:nvPr>
        </p:nvSpPr>
        <p:spPr>
          <a:prstGeom prst="rect">
            <a:avLst/>
          </a:prstGeom>
        </p:spPr>
        <p:txBody>
          <a:bodyPr/>
          <a:lstStyle/>
          <a:p>
            <a:r>
              <a:t>Title Text</a:t>
            </a:r>
          </a:p>
        </p:txBody>
      </p:sp>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44" name="Title Text"/>
          <p:cNvSpPr txBox="1">
            <a:spLocks noGrp="1"/>
          </p:cNvSpPr>
          <p:nvPr>
            <p:ph type="title"/>
          </p:nvPr>
        </p:nvSpPr>
        <p:spPr>
          <a:prstGeom prst="rect">
            <a:avLst/>
          </a:prstGeom>
        </p:spPr>
        <p:txBody>
          <a:bodyPr/>
          <a:lstStyle/>
          <a:p>
            <a:r>
              <a:t>Title Text</a:t>
            </a:r>
          </a:p>
        </p:txBody>
      </p:sp>
      <p:sp>
        <p:nvSpPr>
          <p:cNvPr id="4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p:cNvSpPr/>
          <p:nvPr/>
        </p:nvSpPr>
        <p:spPr>
          <a:xfrm>
            <a:off x="-2" y="0"/>
            <a:ext cx="9144004" cy="6858000"/>
          </a:xfrm>
          <a:prstGeom prst="rect">
            <a:avLst/>
          </a:prstGeom>
          <a:solidFill>
            <a:schemeClr val="accent1"/>
          </a:solidFill>
          <a:ln w="12700">
            <a:miter lim="400000"/>
          </a:ln>
        </p:spPr>
        <p:txBody>
          <a:bodyPr lIns="45718" tIns="45718" rIns="45718" bIns="45718"/>
          <a:lstStyle/>
          <a:p>
            <a:endParaRPr/>
          </a:p>
        </p:txBody>
      </p:sp>
      <p:pic>
        <p:nvPicPr>
          <p:cNvPr id="3" name="image.png" descr="image.png"/>
          <p:cNvPicPr>
            <a:picLocks noChangeAspect="1"/>
          </p:cNvPicPr>
          <p:nvPr/>
        </p:nvPicPr>
        <p:blipFill>
          <a:blip r:embed="rId6">
            <a:extLst/>
          </a:blip>
          <a:stretch>
            <a:fillRect/>
          </a:stretch>
        </p:blipFill>
        <p:spPr>
          <a:xfrm>
            <a:off x="0" y="6426200"/>
            <a:ext cx="9144000" cy="431800"/>
          </a:xfrm>
          <a:prstGeom prst="rect">
            <a:avLst/>
          </a:prstGeom>
          <a:ln w="12700">
            <a:miter lim="400000"/>
          </a:ln>
        </p:spPr>
      </p:pic>
      <p:pic>
        <p:nvPicPr>
          <p:cNvPr id="4" name="image.png" descr="image.png"/>
          <p:cNvPicPr>
            <a:picLocks noChangeAspect="1"/>
          </p:cNvPicPr>
          <p:nvPr/>
        </p:nvPicPr>
        <p:blipFill>
          <a:blip r:embed="rId7">
            <a:extLst/>
          </a:blip>
          <a:stretch>
            <a:fillRect/>
          </a:stretch>
        </p:blipFill>
        <p:spPr>
          <a:xfrm>
            <a:off x="0" y="6229350"/>
            <a:ext cx="9144000" cy="196850"/>
          </a:xfrm>
          <a:prstGeom prst="rect">
            <a:avLst/>
          </a:prstGeom>
          <a:ln w="12700">
            <a:miter lim="400000"/>
          </a:ln>
        </p:spPr>
      </p:pic>
      <p:grpSp>
        <p:nvGrpSpPr>
          <p:cNvPr id="7" name="Group"/>
          <p:cNvGrpSpPr/>
          <p:nvPr/>
        </p:nvGrpSpPr>
        <p:grpSpPr>
          <a:xfrm>
            <a:off x="0" y="0"/>
            <a:ext cx="9144000" cy="717550"/>
            <a:chOff x="0" y="0"/>
            <a:chExt cx="9144000" cy="717550"/>
          </a:xfrm>
        </p:grpSpPr>
        <p:pic>
          <p:nvPicPr>
            <p:cNvPr id="5" name="image.png" descr="image.png"/>
            <p:cNvPicPr>
              <a:picLocks noChangeAspect="1"/>
            </p:cNvPicPr>
            <p:nvPr/>
          </p:nvPicPr>
          <p:blipFill>
            <a:blip r:embed="rId7">
              <a:extLst/>
            </a:blip>
            <a:stretch>
              <a:fillRect/>
            </a:stretch>
          </p:blipFill>
          <p:spPr>
            <a:xfrm>
              <a:off x="0" y="0"/>
              <a:ext cx="9144000" cy="717550"/>
            </a:xfrm>
            <a:prstGeom prst="rect">
              <a:avLst/>
            </a:prstGeom>
            <a:ln w="12700" cap="flat">
              <a:noFill/>
              <a:miter lim="400000"/>
            </a:ln>
            <a:effectLst/>
          </p:spPr>
        </p:pic>
        <p:sp>
          <p:nvSpPr>
            <p:cNvPr id="6" name="RocHackHealth"/>
            <p:cNvSpPr txBox="1"/>
            <p:nvPr/>
          </p:nvSpPr>
          <p:spPr>
            <a:xfrm>
              <a:off x="260348" y="160337"/>
              <a:ext cx="1508110" cy="3330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914400">
                <a:defRPr>
                  <a:solidFill>
                    <a:srgbClr val="FFFFFF"/>
                  </a:solidFill>
                </a:defRPr>
              </a:lvl1pPr>
            </a:lstStyle>
            <a:p>
              <a:r>
                <a:t>RocHackHealth</a:t>
              </a:r>
            </a:p>
          </p:txBody>
        </p:sp>
      </p:grpSp>
      <p:sp>
        <p:nvSpPr>
          <p:cNvPr id="8" name="Provider Community Identification"/>
          <p:cNvSpPr txBox="1"/>
          <p:nvPr/>
        </p:nvSpPr>
        <p:spPr>
          <a:xfrm>
            <a:off x="4870450" y="195262"/>
            <a:ext cx="4194175" cy="385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marL="342900" indent="-342900" algn="ctr" defTabSz="914400">
              <a:lnSpc>
                <a:spcPct val="80000"/>
              </a:lnSpc>
              <a:spcBef>
                <a:spcPts val="500"/>
              </a:spcBef>
              <a:defRPr sz="2200">
                <a:solidFill>
                  <a:srgbClr val="FFFFFF"/>
                </a:solidFill>
              </a:defRPr>
            </a:lvl1pPr>
          </a:lstStyle>
          <a:p>
            <a:r>
              <a:t>Provider Community Identification</a:t>
            </a:r>
          </a:p>
        </p:txBody>
      </p:sp>
      <p:sp>
        <p:nvSpPr>
          <p:cNvPr id="9" name="Title Text"/>
          <p:cNvSpPr txBox="1">
            <a:spLocks noGrp="1"/>
          </p:cNvSpPr>
          <p:nvPr>
            <p:ph type="title"/>
          </p:nvPr>
        </p:nvSpPr>
        <p:spPr>
          <a:xfrm>
            <a:off x="493712" y="500062"/>
            <a:ext cx="8078789" cy="1657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10" name="Body Level One…"/>
          <p:cNvSpPr txBox="1">
            <a:spLocks noGrp="1"/>
          </p:cNvSpPr>
          <p:nvPr>
            <p:ph type="body" idx="1"/>
          </p:nvPr>
        </p:nvSpPr>
        <p:spPr>
          <a:xfrm>
            <a:off x="506412" y="1993900"/>
            <a:ext cx="8066089" cy="3765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7473247" y="5977425"/>
            <a:ext cx="1262766" cy="1248876"/>
          </a:xfrm>
          <a:prstGeom prst="rect">
            <a:avLst/>
          </a:prstGeom>
          <a:ln w="12700">
            <a:miter lim="400000"/>
          </a:ln>
        </p:spPr>
        <p:txBody>
          <a:bodyPr wrap="none" lIns="45718" tIns="45718" rIns="45718" bIns="45718" anchor="b">
            <a:spAutoFit/>
          </a:bodyPr>
          <a:lstStyle>
            <a:lvl1pPr algn="r" defTabSz="914400">
              <a:defRPr sz="90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9pPr>
    </p:titleStyle>
    <p:bodyStyle>
      <a:lvl1pPr marL="90487" marR="0" indent="-90487" algn="l" defTabSz="914400"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j-lt"/>
          <a:ea typeface="+mj-ea"/>
          <a:cs typeface="+mj-cs"/>
          <a:sym typeface="Calibri"/>
        </a:defRPr>
      </a:lvl1pPr>
      <a:lvl2pPr marL="387350" marR="0" indent="-457200" algn="l" defTabSz="914400"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j-lt"/>
          <a:ea typeface="+mj-ea"/>
          <a:cs typeface="+mj-cs"/>
          <a:sym typeface="Calibri"/>
        </a:defRPr>
      </a:lvl2pPr>
      <a:lvl3pPr marL="657225" marR="0" indent="-657225" algn="l" defTabSz="914400"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j-lt"/>
          <a:ea typeface="+mj-ea"/>
          <a:cs typeface="+mj-cs"/>
          <a:sym typeface="Calibri"/>
        </a:defRPr>
      </a:lvl3pPr>
      <a:lvl4pPr marL="1096432" marR="0" indent="-1096432" algn="l" defTabSz="914400"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j-lt"/>
          <a:ea typeface="+mj-ea"/>
          <a:cs typeface="+mj-cs"/>
          <a:sym typeface="Calibri"/>
        </a:defRPr>
      </a:lvl4pPr>
      <a:lvl5pPr marL="1462615" marR="0" indent="-1462615" algn="l" defTabSz="914400"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j-lt"/>
          <a:ea typeface="+mj-ea"/>
          <a:cs typeface="+mj-cs"/>
          <a:sym typeface="Calibri"/>
        </a:defRPr>
      </a:lvl5pPr>
      <a:lvl6pPr marL="0" marR="0" indent="457200" algn="l" defTabSz="914400" rtl="0" latinLnBrk="0">
        <a:lnSpc>
          <a:spcPct val="85000"/>
        </a:lnSpc>
        <a:spcBef>
          <a:spcPts val="1300"/>
        </a:spcBef>
        <a:spcAft>
          <a:spcPts val="0"/>
        </a:spcAft>
        <a:buClrTx/>
        <a:buSzTx/>
        <a:buFont typeface="Arial"/>
        <a:buNone/>
        <a:tabLst/>
        <a:defRPr sz="2400" b="0" i="0" u="none" strike="noStrike" cap="none" spc="0" baseline="0">
          <a:ln>
            <a:noFill/>
          </a:ln>
          <a:solidFill>
            <a:srgbClr val="262626"/>
          </a:solidFill>
          <a:uFillTx/>
          <a:latin typeface="+mj-lt"/>
          <a:ea typeface="+mj-ea"/>
          <a:cs typeface="+mj-cs"/>
          <a:sym typeface="Calibri"/>
        </a:defRPr>
      </a:lvl6pPr>
      <a:lvl7pPr marL="0" marR="0" indent="914400" algn="l" defTabSz="914400" rtl="0" latinLnBrk="0">
        <a:lnSpc>
          <a:spcPct val="85000"/>
        </a:lnSpc>
        <a:spcBef>
          <a:spcPts val="1300"/>
        </a:spcBef>
        <a:spcAft>
          <a:spcPts val="0"/>
        </a:spcAft>
        <a:buClrTx/>
        <a:buSzTx/>
        <a:buFont typeface="Arial"/>
        <a:buNone/>
        <a:tabLst/>
        <a:defRPr sz="2400" b="0" i="0" u="none" strike="noStrike" cap="none" spc="0" baseline="0">
          <a:ln>
            <a:noFill/>
          </a:ln>
          <a:solidFill>
            <a:srgbClr val="262626"/>
          </a:solidFill>
          <a:uFillTx/>
          <a:latin typeface="+mj-lt"/>
          <a:ea typeface="+mj-ea"/>
          <a:cs typeface="+mj-cs"/>
          <a:sym typeface="Calibri"/>
        </a:defRPr>
      </a:lvl7pPr>
      <a:lvl8pPr marL="0" marR="0" indent="1371600" algn="l" defTabSz="914400" rtl="0" latinLnBrk="0">
        <a:lnSpc>
          <a:spcPct val="85000"/>
        </a:lnSpc>
        <a:spcBef>
          <a:spcPts val="1300"/>
        </a:spcBef>
        <a:spcAft>
          <a:spcPts val="0"/>
        </a:spcAft>
        <a:buClrTx/>
        <a:buSzTx/>
        <a:buFont typeface="Arial"/>
        <a:buNone/>
        <a:tabLst/>
        <a:defRPr sz="2400" b="0" i="0" u="none" strike="noStrike" cap="none" spc="0" baseline="0">
          <a:ln>
            <a:noFill/>
          </a:ln>
          <a:solidFill>
            <a:srgbClr val="262626"/>
          </a:solidFill>
          <a:uFillTx/>
          <a:latin typeface="+mj-lt"/>
          <a:ea typeface="+mj-ea"/>
          <a:cs typeface="+mj-cs"/>
          <a:sym typeface="Calibri"/>
        </a:defRPr>
      </a:lvl8pPr>
      <a:lvl9pPr marL="0" marR="0" indent="1828800" algn="l" defTabSz="914400" rtl="0" latinLnBrk="0">
        <a:lnSpc>
          <a:spcPct val="85000"/>
        </a:lnSpc>
        <a:spcBef>
          <a:spcPts val="1300"/>
        </a:spcBef>
        <a:spcAft>
          <a:spcPts val="0"/>
        </a:spcAft>
        <a:buClrTx/>
        <a:buSzTx/>
        <a:buFont typeface="Arial"/>
        <a:buNone/>
        <a:tabLst/>
        <a:defRPr sz="2400" b="0" i="0" u="none" strike="noStrike" cap="none" spc="0" baseline="0">
          <a:ln>
            <a:noFill/>
          </a:ln>
          <a:solidFill>
            <a:srgbClr val="262626"/>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3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4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s://commons.wikimedia.org/wiki/File:Burger_King_Logo.svg" TargetMode="External"/><Relationship Id="rId2" Type="http://schemas.openxmlformats.org/officeDocument/2006/relationships/hyperlink" Target="https://news.mcdonalds.com/press/multimedia-library/logos" TargetMode="External"/><Relationship Id="rId1" Type="http://schemas.openxmlformats.org/officeDocument/2006/relationships/slideLayout" Target="../slideLayouts/slideLayout1.xml"/><Relationship Id="rId4" Type="http://schemas.openxmlformats.org/officeDocument/2006/relationships/hyperlink" Target="https://en.wikipedia.org/wiki/File:Chick-fil-A_Logo.svg"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1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Burger King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Burger King Twitter Analysis Findings / Results</a:t>
            </a:r>
          </a:p>
        </p:txBody>
      </p:sp>
      <p:pic>
        <p:nvPicPr>
          <p:cNvPr id="200" name="image.png" descr="image.png"/>
          <p:cNvPicPr>
            <a:picLocks noChangeAspect="1"/>
          </p:cNvPicPr>
          <p:nvPr/>
        </p:nvPicPr>
        <p:blipFill>
          <a:blip r:embed="rId4">
            <a:extLst/>
          </a:blip>
          <a:stretch>
            <a:fillRect/>
          </a:stretch>
        </p:blipFill>
        <p:spPr>
          <a:xfrm>
            <a:off x="4972050" y="4402137"/>
            <a:ext cx="3905250" cy="2324102"/>
          </a:xfrm>
          <a:prstGeom prst="rect">
            <a:avLst/>
          </a:prstGeom>
          <a:ln w="12700">
            <a:miter lim="400000"/>
          </a:ln>
        </p:spPr>
      </p:pic>
      <p:pic>
        <p:nvPicPr>
          <p:cNvPr id="201" name="image.png" descr="image.png"/>
          <p:cNvPicPr>
            <a:picLocks noChangeAspect="1"/>
          </p:cNvPicPr>
          <p:nvPr/>
        </p:nvPicPr>
        <p:blipFill>
          <a:blip r:embed="rId5">
            <a:extLst/>
          </a:blip>
          <a:stretch>
            <a:fillRect/>
          </a:stretch>
        </p:blipFill>
        <p:spPr>
          <a:xfrm>
            <a:off x="360361" y="4394200"/>
            <a:ext cx="3937003" cy="2324100"/>
          </a:xfrm>
          <a:prstGeom prst="rect">
            <a:avLst/>
          </a:prstGeom>
          <a:ln w="12700">
            <a:miter lim="400000"/>
          </a:ln>
        </p:spPr>
      </p:pic>
      <p:pic>
        <p:nvPicPr>
          <p:cNvPr id="202" name="image.png" descr="image.png"/>
          <p:cNvPicPr>
            <a:picLocks noChangeAspect="1"/>
          </p:cNvPicPr>
          <p:nvPr/>
        </p:nvPicPr>
        <p:blipFill>
          <a:blip r:embed="rId6">
            <a:extLst/>
          </a:blip>
          <a:stretch>
            <a:fillRect/>
          </a:stretch>
        </p:blipFill>
        <p:spPr>
          <a:xfrm>
            <a:off x="4803775" y="1689100"/>
            <a:ext cx="4241800" cy="2324100"/>
          </a:xfrm>
          <a:prstGeom prst="rect">
            <a:avLst/>
          </a:prstGeom>
          <a:ln w="12700">
            <a:miter lim="400000"/>
          </a:ln>
        </p:spPr>
      </p:pic>
      <p:pic>
        <p:nvPicPr>
          <p:cNvPr id="203" name="image.png" descr="image.png"/>
          <p:cNvPicPr>
            <a:picLocks noChangeAspect="1"/>
          </p:cNvPicPr>
          <p:nvPr/>
        </p:nvPicPr>
        <p:blipFill>
          <a:blip r:embed="rId7">
            <a:extLst/>
          </a:blip>
          <a:stretch>
            <a:fillRect/>
          </a:stretch>
        </p:blipFill>
        <p:spPr>
          <a:xfrm>
            <a:off x="247650" y="1689100"/>
            <a:ext cx="4162425" cy="2324100"/>
          </a:xfrm>
          <a:prstGeom prst="rect">
            <a:avLst/>
          </a:prstGeom>
          <a:ln w="12700">
            <a:miter lim="400000"/>
          </a:ln>
        </p:spPr>
      </p:pic>
      <p:sp>
        <p:nvSpPr>
          <p:cNvPr id="204" name="Sentiment Analysis"/>
          <p:cNvSpPr txBox="1"/>
          <p:nvPr/>
        </p:nvSpPr>
        <p:spPr>
          <a:xfrm>
            <a:off x="3186111" y="1119187"/>
            <a:ext cx="5557839"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2400"/>
            </a:lvl1pPr>
          </a:lstStyle>
          <a:p>
            <a:r>
              <a:t>Sentiment Analysis</a:t>
            </a:r>
          </a:p>
        </p:txBody>
      </p:sp>
      <p:pic>
        <p:nvPicPr>
          <p:cNvPr id="205"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785100" y="3302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43333" fill="hold"/>
                                        <p:tgtEl>
                                          <p:spTgt spid="20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0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hick-fil-A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Chick-fil-A Twitter Analysis Findings / Results</a:t>
            </a:r>
          </a:p>
        </p:txBody>
      </p:sp>
      <p:sp>
        <p:nvSpPr>
          <p:cNvPr id="272" name="Sentiment Analysis"/>
          <p:cNvSpPr txBox="1"/>
          <p:nvPr/>
        </p:nvSpPr>
        <p:spPr>
          <a:xfrm>
            <a:off x="3186111" y="1119187"/>
            <a:ext cx="5557839"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2400"/>
            </a:lvl1pPr>
          </a:lstStyle>
          <a:p>
            <a:r>
              <a:t>Sentiment Analysis</a:t>
            </a:r>
          </a:p>
        </p:txBody>
      </p:sp>
      <p:pic>
        <p:nvPicPr>
          <p:cNvPr id="273" name="image.png" descr="image.png"/>
          <p:cNvPicPr>
            <a:picLocks noChangeAspect="1"/>
          </p:cNvPicPr>
          <p:nvPr/>
        </p:nvPicPr>
        <p:blipFill>
          <a:blip r:embed="rId4">
            <a:extLst/>
          </a:blip>
          <a:srcRect l="10653" t="23059" r="8313" b="29042"/>
          <a:stretch>
            <a:fillRect/>
          </a:stretch>
        </p:blipFill>
        <p:spPr>
          <a:xfrm>
            <a:off x="4611687" y="1552574"/>
            <a:ext cx="4348165" cy="2570165"/>
          </a:xfrm>
          <a:prstGeom prst="rect">
            <a:avLst/>
          </a:prstGeom>
          <a:ln w="12700">
            <a:miter lim="400000"/>
          </a:ln>
        </p:spPr>
      </p:pic>
      <p:pic>
        <p:nvPicPr>
          <p:cNvPr id="274" name="image.png" descr="image.png"/>
          <p:cNvPicPr>
            <a:picLocks noChangeAspect="1"/>
          </p:cNvPicPr>
          <p:nvPr/>
        </p:nvPicPr>
        <p:blipFill>
          <a:blip r:embed="rId5">
            <a:extLst/>
          </a:blip>
          <a:srcRect l="10193" t="23059" r="8772" b="28581"/>
          <a:stretch>
            <a:fillRect/>
          </a:stretch>
        </p:blipFill>
        <p:spPr>
          <a:xfrm>
            <a:off x="184149" y="4097337"/>
            <a:ext cx="4348165" cy="2595565"/>
          </a:xfrm>
          <a:prstGeom prst="rect">
            <a:avLst/>
          </a:prstGeom>
          <a:ln w="12700">
            <a:miter lim="400000"/>
          </a:ln>
        </p:spPr>
      </p:pic>
      <p:pic>
        <p:nvPicPr>
          <p:cNvPr id="275" name="image.png" descr="image.png"/>
          <p:cNvPicPr>
            <a:picLocks noChangeAspect="1"/>
          </p:cNvPicPr>
          <p:nvPr/>
        </p:nvPicPr>
        <p:blipFill>
          <a:blip r:embed="rId6">
            <a:extLst/>
          </a:blip>
          <a:srcRect l="10653" t="23059" r="8314" b="29042"/>
          <a:stretch>
            <a:fillRect/>
          </a:stretch>
        </p:blipFill>
        <p:spPr>
          <a:xfrm>
            <a:off x="4668837" y="4122737"/>
            <a:ext cx="4349752" cy="2570164"/>
          </a:xfrm>
          <a:prstGeom prst="rect">
            <a:avLst/>
          </a:prstGeom>
          <a:ln w="12700">
            <a:miter lim="400000"/>
          </a:ln>
        </p:spPr>
      </p:pic>
      <p:pic>
        <p:nvPicPr>
          <p:cNvPr id="276" name="image.png" descr="image.png"/>
          <p:cNvPicPr>
            <a:picLocks noChangeAspect="1"/>
          </p:cNvPicPr>
          <p:nvPr/>
        </p:nvPicPr>
        <p:blipFill>
          <a:blip r:embed="rId7">
            <a:extLst/>
          </a:blip>
          <a:srcRect l="10501" t="23059" r="8466" b="29348"/>
          <a:stretch>
            <a:fillRect/>
          </a:stretch>
        </p:blipFill>
        <p:spPr>
          <a:xfrm>
            <a:off x="184149" y="1500187"/>
            <a:ext cx="4348165" cy="2554290"/>
          </a:xfrm>
          <a:prstGeom prst="rect">
            <a:avLst/>
          </a:prstGeom>
          <a:ln w="12700">
            <a:miter lim="400000"/>
          </a:ln>
        </p:spPr>
      </p:pic>
      <p:pic>
        <p:nvPicPr>
          <p:cNvPr id="27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416800" y="3556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24989" fill="hold"/>
                                        <p:tgtEl>
                                          <p:spTgt spid="27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7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hick-fil-A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Chick-fil-A Twitter Analysis Findings / Results</a:t>
            </a:r>
          </a:p>
        </p:txBody>
      </p:sp>
      <p:sp>
        <p:nvSpPr>
          <p:cNvPr id="280" name="Sentiment Analysis"/>
          <p:cNvSpPr txBox="1"/>
          <p:nvPr/>
        </p:nvSpPr>
        <p:spPr>
          <a:xfrm>
            <a:off x="3186111" y="1119187"/>
            <a:ext cx="5557839"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2400"/>
            </a:lvl1pPr>
          </a:lstStyle>
          <a:p>
            <a:r>
              <a:t>Sentiment Analysis</a:t>
            </a:r>
          </a:p>
        </p:txBody>
      </p:sp>
      <p:pic>
        <p:nvPicPr>
          <p:cNvPr id="281" name="image.png" descr="image.png"/>
          <p:cNvPicPr>
            <a:picLocks noChangeAspect="1"/>
          </p:cNvPicPr>
          <p:nvPr/>
        </p:nvPicPr>
        <p:blipFill>
          <a:blip r:embed="rId4">
            <a:extLst/>
          </a:blip>
          <a:stretch>
            <a:fillRect/>
          </a:stretch>
        </p:blipFill>
        <p:spPr>
          <a:xfrm>
            <a:off x="4532312" y="4435475"/>
            <a:ext cx="3897313" cy="2312989"/>
          </a:xfrm>
          <a:prstGeom prst="rect">
            <a:avLst/>
          </a:prstGeom>
          <a:ln w="12700">
            <a:miter lim="400000"/>
          </a:ln>
        </p:spPr>
      </p:pic>
      <p:pic>
        <p:nvPicPr>
          <p:cNvPr id="282" name="image.png" descr="image.png"/>
          <p:cNvPicPr>
            <a:picLocks noChangeAspect="1"/>
          </p:cNvPicPr>
          <p:nvPr/>
        </p:nvPicPr>
        <p:blipFill>
          <a:blip r:embed="rId5">
            <a:extLst/>
          </a:blip>
          <a:stretch>
            <a:fillRect/>
          </a:stretch>
        </p:blipFill>
        <p:spPr>
          <a:xfrm>
            <a:off x="311150" y="4435475"/>
            <a:ext cx="3959225" cy="2312989"/>
          </a:xfrm>
          <a:prstGeom prst="rect">
            <a:avLst/>
          </a:prstGeom>
          <a:ln w="12700">
            <a:miter lim="400000"/>
          </a:ln>
        </p:spPr>
      </p:pic>
      <p:pic>
        <p:nvPicPr>
          <p:cNvPr id="283" name="image.png" descr="image.png"/>
          <p:cNvPicPr>
            <a:picLocks noChangeAspect="1"/>
          </p:cNvPicPr>
          <p:nvPr/>
        </p:nvPicPr>
        <p:blipFill>
          <a:blip r:embed="rId6">
            <a:extLst/>
          </a:blip>
          <a:stretch>
            <a:fillRect/>
          </a:stretch>
        </p:blipFill>
        <p:spPr>
          <a:xfrm>
            <a:off x="4270375" y="1947861"/>
            <a:ext cx="4302125" cy="2312989"/>
          </a:xfrm>
          <a:prstGeom prst="rect">
            <a:avLst/>
          </a:prstGeom>
          <a:ln w="12700">
            <a:miter lim="400000"/>
          </a:ln>
        </p:spPr>
      </p:pic>
      <p:pic>
        <p:nvPicPr>
          <p:cNvPr id="284" name="image.png" descr="image.png"/>
          <p:cNvPicPr>
            <a:picLocks noChangeAspect="1"/>
          </p:cNvPicPr>
          <p:nvPr/>
        </p:nvPicPr>
        <p:blipFill>
          <a:blip r:embed="rId7">
            <a:extLst/>
          </a:blip>
          <a:stretch>
            <a:fillRect/>
          </a:stretch>
        </p:blipFill>
        <p:spPr>
          <a:xfrm>
            <a:off x="254000" y="1947861"/>
            <a:ext cx="4318000" cy="2312989"/>
          </a:xfrm>
          <a:prstGeom prst="rect">
            <a:avLst/>
          </a:prstGeom>
          <a:ln w="12700">
            <a:miter lim="400000"/>
          </a:ln>
        </p:spPr>
      </p:pic>
      <p:pic>
        <p:nvPicPr>
          <p:cNvPr id="285"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480300" y="2921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46668" fill="hold"/>
                                        <p:tgtEl>
                                          <p:spTgt spid="28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8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image.png" descr="image.png"/>
          <p:cNvPicPr>
            <a:picLocks noChangeAspect="1"/>
          </p:cNvPicPr>
          <p:nvPr/>
        </p:nvPicPr>
        <p:blipFill>
          <a:blip r:embed="rId4">
            <a:extLst/>
          </a:blip>
          <a:stretch>
            <a:fillRect/>
          </a:stretch>
        </p:blipFill>
        <p:spPr>
          <a:xfrm>
            <a:off x="4692650" y="3554412"/>
            <a:ext cx="4451350" cy="2876552"/>
          </a:xfrm>
          <a:prstGeom prst="rect">
            <a:avLst/>
          </a:prstGeom>
          <a:ln w="12700">
            <a:miter lim="400000"/>
          </a:ln>
        </p:spPr>
      </p:pic>
      <p:pic>
        <p:nvPicPr>
          <p:cNvPr id="288" name="image.png" descr="image.png"/>
          <p:cNvPicPr>
            <a:picLocks noChangeAspect="1"/>
          </p:cNvPicPr>
          <p:nvPr/>
        </p:nvPicPr>
        <p:blipFill>
          <a:blip r:embed="rId5">
            <a:extLst/>
          </a:blip>
          <a:stretch>
            <a:fillRect/>
          </a:stretch>
        </p:blipFill>
        <p:spPr>
          <a:xfrm>
            <a:off x="44450" y="3505200"/>
            <a:ext cx="4527550" cy="2925764"/>
          </a:xfrm>
          <a:prstGeom prst="rect">
            <a:avLst/>
          </a:prstGeom>
          <a:ln w="12700">
            <a:miter lim="400000"/>
          </a:ln>
        </p:spPr>
      </p:pic>
      <p:sp>
        <p:nvSpPr>
          <p:cNvPr id="289" name="Chick-fil-A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Chick-fil-A Twitter Analysis Findings / Results</a:t>
            </a:r>
          </a:p>
        </p:txBody>
      </p:sp>
      <p:sp>
        <p:nvSpPr>
          <p:cNvPr id="290" name="Topic modeling using LDA…"/>
          <p:cNvSpPr txBox="1"/>
          <p:nvPr/>
        </p:nvSpPr>
        <p:spPr>
          <a:xfrm>
            <a:off x="1776411" y="1189037"/>
            <a:ext cx="5556253" cy="149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914400">
              <a:defRPr sz="2400"/>
            </a:pPr>
            <a:r>
              <a:t>Topic modeling using LDA </a:t>
            </a:r>
          </a:p>
          <a:p>
            <a:pPr algn="ctr" defTabSz="914400">
              <a:defRPr sz="2400"/>
            </a:pPr>
            <a:endParaRPr/>
          </a:p>
          <a:p>
            <a:pPr algn="ctr" defTabSz="914400">
              <a:defRPr sz="2400"/>
            </a:pPr>
            <a:endParaRPr/>
          </a:p>
          <a:p>
            <a:pPr algn="ctr" defTabSz="914400">
              <a:defRPr sz="2400"/>
            </a:pPr>
            <a:r>
              <a:t>Determining optimal k-value</a:t>
            </a:r>
          </a:p>
        </p:txBody>
      </p:sp>
      <p:grpSp>
        <p:nvGrpSpPr>
          <p:cNvPr id="293" name="Group"/>
          <p:cNvGrpSpPr/>
          <p:nvPr/>
        </p:nvGrpSpPr>
        <p:grpSpPr>
          <a:xfrm>
            <a:off x="177799" y="3057524"/>
            <a:ext cx="4732340" cy="1038045"/>
            <a:chOff x="0" y="0"/>
            <a:chExt cx="4732339" cy="1038044"/>
          </a:xfrm>
        </p:grpSpPr>
        <p:sp>
          <p:nvSpPr>
            <p:cNvPr id="291" name="Optimal k-value: 10"/>
            <p:cNvSpPr txBox="1"/>
            <p:nvPr/>
          </p:nvSpPr>
          <p:spPr>
            <a:xfrm>
              <a:off x="1462716" y="757247"/>
              <a:ext cx="3269624" cy="280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1400"/>
              </a:lvl1pPr>
            </a:lstStyle>
            <a:p>
              <a:r>
                <a:t>Optimal k-value: 10</a:t>
              </a:r>
            </a:p>
          </p:txBody>
        </p:sp>
        <p:sp>
          <p:nvSpPr>
            <p:cNvPr id="292" name="Tweets Mentioning Chick-fil-A"/>
            <p:cNvSpPr txBox="1"/>
            <p:nvPr/>
          </p:nvSpPr>
          <p:spPr>
            <a:xfrm>
              <a:off x="0" y="-1"/>
              <a:ext cx="4459107" cy="340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defTabSz="914400">
                <a:defRPr sz="2000"/>
              </a:lvl1pPr>
            </a:lstStyle>
            <a:p>
              <a:r>
                <a:t>Tweets Mentioning Chick-fil-A</a:t>
              </a:r>
            </a:p>
          </p:txBody>
        </p:sp>
      </p:grpSp>
      <p:grpSp>
        <p:nvGrpSpPr>
          <p:cNvPr id="296" name="Group"/>
          <p:cNvGrpSpPr/>
          <p:nvPr/>
        </p:nvGrpSpPr>
        <p:grpSpPr>
          <a:xfrm>
            <a:off x="5722937" y="3062286"/>
            <a:ext cx="4457702" cy="1039739"/>
            <a:chOff x="0" y="0"/>
            <a:chExt cx="4457701" cy="1039737"/>
          </a:xfrm>
        </p:grpSpPr>
        <p:sp>
          <p:nvSpPr>
            <p:cNvPr id="294" name="Optimal k-value: 10"/>
            <p:cNvSpPr txBox="1"/>
            <p:nvPr/>
          </p:nvSpPr>
          <p:spPr>
            <a:xfrm>
              <a:off x="375397" y="758940"/>
              <a:ext cx="3268595" cy="280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1400"/>
              </a:lvl1pPr>
            </a:lstStyle>
            <a:p>
              <a:r>
                <a:t>Optimal k-value: 10</a:t>
              </a:r>
            </a:p>
          </p:txBody>
        </p:sp>
        <p:sp>
          <p:nvSpPr>
            <p:cNvPr id="295" name="Chick-fil-A Tweets"/>
            <p:cNvSpPr txBox="1"/>
            <p:nvPr/>
          </p:nvSpPr>
          <p:spPr>
            <a:xfrm>
              <a:off x="-1" y="0"/>
              <a:ext cx="4457703" cy="340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2000"/>
              </a:lvl1pPr>
            </a:lstStyle>
            <a:p>
              <a:r>
                <a:t>Chick-fil-A Tweets</a:t>
              </a:r>
            </a:p>
          </p:txBody>
        </p:sp>
      </p:grpSp>
      <p:pic>
        <p:nvPicPr>
          <p:cNvPr id="29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6">
            <a:extLst/>
          </a:blip>
          <a:stretch>
            <a:fillRect/>
          </a:stretch>
        </p:blipFill>
        <p:spPr>
          <a:xfrm>
            <a:off x="7581900" y="2540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96667" fill="hold"/>
                                        <p:tgtEl>
                                          <p:spTgt spid="29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9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hick-fil-A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Chick-fil-A Twitter Analysis Findings / Results</a:t>
            </a:r>
          </a:p>
        </p:txBody>
      </p:sp>
      <p:sp>
        <p:nvSpPr>
          <p:cNvPr id="300" name="Topic modeling using LDA"/>
          <p:cNvSpPr txBox="1"/>
          <p:nvPr/>
        </p:nvSpPr>
        <p:spPr>
          <a:xfrm>
            <a:off x="1776411" y="1189037"/>
            <a:ext cx="5556253"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defRPr sz="2400"/>
            </a:lvl1pPr>
          </a:lstStyle>
          <a:p>
            <a:r>
              <a:t>Topic modeling using LDA </a:t>
            </a:r>
          </a:p>
        </p:txBody>
      </p:sp>
      <p:sp>
        <p:nvSpPr>
          <p:cNvPr id="301" name="Tweets Mentioning Chick-fil-A Topics:…"/>
          <p:cNvSpPr txBox="1"/>
          <p:nvPr/>
        </p:nvSpPr>
        <p:spPr>
          <a:xfrm>
            <a:off x="215900" y="2405061"/>
            <a:ext cx="5102225" cy="3546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914400"/>
            <a:r>
              <a:t>Tweets Mentioning Chick-fil-A Topics:</a:t>
            </a:r>
          </a:p>
          <a:p>
            <a:pPr defTabSz="914400"/>
            <a:endParaRPr/>
          </a:p>
          <a:p>
            <a:pPr defTabSz="914400">
              <a:buSzPct val="100000"/>
              <a:buAutoNum type="arabicPeriod"/>
            </a:pPr>
            <a:r>
              <a:t>Special Sunday delivery to a very sick boy</a:t>
            </a:r>
          </a:p>
          <a:p>
            <a:pPr defTabSz="914400">
              <a:buSzPct val="100000"/>
              <a:buAutoNum type="arabicPeriod"/>
            </a:pPr>
            <a:r>
              <a:t>Best chicken nugget Georgia-based</a:t>
            </a:r>
          </a:p>
          <a:p>
            <a:pPr defTabSz="914400">
              <a:buSzPct val="100000"/>
              <a:buAutoNum type="arabicPeriod"/>
            </a:pPr>
            <a:r>
              <a:t>First discovered near ruin in Jerusalem</a:t>
            </a:r>
          </a:p>
          <a:p>
            <a:pPr defTabSz="914400">
              <a:buSzPct val="100000"/>
              <a:buAutoNum type="arabicPeriod"/>
            </a:pPr>
            <a:r>
              <a:t>Watching and eating Chick-fil-A</a:t>
            </a:r>
          </a:p>
          <a:p>
            <a:pPr defTabSz="914400">
              <a:buSzPct val="100000"/>
              <a:buAutoNum type="arabicPeriod"/>
            </a:pPr>
            <a:r>
              <a:t>Polynesian mom try Chick-fil-A sauce</a:t>
            </a:r>
          </a:p>
          <a:p>
            <a:pPr defTabSz="914400">
              <a:buSzPct val="100000"/>
              <a:buAutoNum type="arabicPeriod"/>
            </a:pPr>
            <a:r>
              <a:t>A man orders Chick-fil-A</a:t>
            </a:r>
          </a:p>
          <a:p>
            <a:pPr defTabSz="914400">
              <a:buSzPct val="100000"/>
              <a:buAutoNum type="arabicPeriod"/>
            </a:pPr>
            <a:r>
              <a:t>Every morning drinks at Chick-fil-A</a:t>
            </a:r>
          </a:p>
          <a:p>
            <a:pPr defTabSz="914400">
              <a:buSzPct val="100000"/>
              <a:buAutoNum type="arabicPeriod"/>
            </a:pPr>
            <a:r>
              <a:t>San Antonio airport banned bible</a:t>
            </a:r>
          </a:p>
          <a:p>
            <a:pPr defTabSz="914400">
              <a:buSzPct val="100000"/>
              <a:buAutoNum type="arabicPeriod"/>
            </a:pPr>
            <a:r>
              <a:t>Best service and best sauce and milkshake</a:t>
            </a:r>
          </a:p>
          <a:p>
            <a:pPr defTabSz="914400">
              <a:buSzPct val="100000"/>
              <a:buAutoNum type="arabicPeriod"/>
            </a:pPr>
            <a:r>
              <a:t>Drive fry Chick-fil-A</a:t>
            </a:r>
          </a:p>
        </p:txBody>
      </p:sp>
      <p:pic>
        <p:nvPicPr>
          <p:cNvPr id="302" name="image.png" descr="image.png"/>
          <p:cNvPicPr>
            <a:picLocks noChangeAspect="1"/>
          </p:cNvPicPr>
          <p:nvPr/>
        </p:nvPicPr>
        <p:blipFill>
          <a:blip r:embed="rId4">
            <a:extLst/>
          </a:blip>
          <a:stretch>
            <a:fillRect/>
          </a:stretch>
        </p:blipFill>
        <p:spPr>
          <a:xfrm>
            <a:off x="5133975" y="2405061"/>
            <a:ext cx="3794125" cy="3130552"/>
          </a:xfrm>
          <a:prstGeom prst="rect">
            <a:avLst/>
          </a:prstGeom>
          <a:ln w="12700">
            <a:miter lim="400000"/>
          </a:ln>
        </p:spPr>
      </p:pic>
      <p:pic>
        <p:nvPicPr>
          <p:cNvPr id="303"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505700" y="3429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49999" fill="hold"/>
                                        <p:tgtEl>
                                          <p:spTgt spid="30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30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image.png" descr="image.png"/>
          <p:cNvPicPr>
            <a:picLocks noChangeAspect="1"/>
          </p:cNvPicPr>
          <p:nvPr/>
        </p:nvPicPr>
        <p:blipFill>
          <a:blip r:embed="rId4">
            <a:extLst/>
          </a:blip>
          <a:srcRect r="2212"/>
          <a:stretch>
            <a:fillRect/>
          </a:stretch>
        </p:blipFill>
        <p:spPr>
          <a:xfrm>
            <a:off x="4721225" y="2019300"/>
            <a:ext cx="4297363" cy="3600450"/>
          </a:xfrm>
          <a:prstGeom prst="rect">
            <a:avLst/>
          </a:prstGeom>
          <a:ln w="12700">
            <a:miter lim="400000"/>
          </a:ln>
        </p:spPr>
      </p:pic>
      <p:sp>
        <p:nvSpPr>
          <p:cNvPr id="306" name="Chick-fil-A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Chick-fil-A Twitter Analysis Findings / Results</a:t>
            </a:r>
          </a:p>
        </p:txBody>
      </p:sp>
      <p:sp>
        <p:nvSpPr>
          <p:cNvPr id="307" name="Topic modeling using LDA"/>
          <p:cNvSpPr txBox="1"/>
          <p:nvPr/>
        </p:nvSpPr>
        <p:spPr>
          <a:xfrm>
            <a:off x="1776411" y="1189037"/>
            <a:ext cx="5556253"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defRPr sz="2400"/>
            </a:lvl1pPr>
          </a:lstStyle>
          <a:p>
            <a:r>
              <a:t>Topic modeling using LDA </a:t>
            </a:r>
          </a:p>
        </p:txBody>
      </p:sp>
      <p:sp>
        <p:nvSpPr>
          <p:cNvPr id="308" name="Chick-fil-A Tweets Topics:…"/>
          <p:cNvSpPr txBox="1"/>
          <p:nvPr/>
        </p:nvSpPr>
        <p:spPr>
          <a:xfrm>
            <a:off x="215900" y="2019300"/>
            <a:ext cx="5102225" cy="4422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914400"/>
            <a:r>
              <a:t>Chick-fil-A Tweets Topics:</a:t>
            </a:r>
          </a:p>
          <a:p>
            <a:pPr defTabSz="914400"/>
            <a:endParaRPr/>
          </a:p>
          <a:p>
            <a:pPr defTabSz="914400">
              <a:buSzPct val="100000"/>
              <a:buAutoNum type="arabicPeriod"/>
            </a:pPr>
            <a:r>
              <a:t>Appreciating customers visits</a:t>
            </a:r>
          </a:p>
          <a:p>
            <a:pPr defTabSz="914400">
              <a:buSzPct val="100000"/>
              <a:buAutoNum type="arabicPeriod"/>
            </a:pPr>
            <a:r>
              <a:t>Spicy nuggets seem interesting</a:t>
            </a:r>
          </a:p>
          <a:p>
            <a:pPr defTabSz="914400">
              <a:buSzPct val="100000"/>
              <a:buAutoNum type="arabicPeriod"/>
            </a:pPr>
            <a:r>
              <a:t>Love testing new spicy item that could be different</a:t>
            </a:r>
          </a:p>
          <a:p>
            <a:pPr defTabSz="914400">
              <a:buSzPct val="100000"/>
              <a:buAutoNum type="arabicPeriod"/>
            </a:pPr>
            <a:r>
              <a:t>Chick-fil-A is always reaching local and great</a:t>
            </a:r>
          </a:p>
          <a:p>
            <a:pPr defTabSz="914400">
              <a:buSzPct val="100000"/>
              <a:buAutoNum type="arabicPeriod"/>
            </a:pPr>
            <a:r>
              <a:t>Apologizing to customers and directing them to contact by call</a:t>
            </a:r>
          </a:p>
          <a:p>
            <a:pPr defTabSz="914400">
              <a:buSzPct val="100000"/>
              <a:buAutoNum type="arabicPeriod"/>
            </a:pPr>
            <a:r>
              <a:t>Membership app</a:t>
            </a:r>
          </a:p>
          <a:p>
            <a:pPr defTabSz="914400">
              <a:buSzPct val="100000"/>
              <a:buAutoNum type="arabicPeriod"/>
            </a:pPr>
            <a:r>
              <a:t>Thanking fan, member, server, and team</a:t>
            </a:r>
          </a:p>
          <a:p>
            <a:pPr defTabSz="914400">
              <a:buSzPct val="100000"/>
              <a:buAutoNum type="arabicPeriod"/>
            </a:pPr>
            <a:r>
              <a:t>Hearing customer's voice by appreciating and apologizing for mistakes</a:t>
            </a:r>
          </a:p>
          <a:p>
            <a:pPr defTabSz="914400">
              <a:buSzPct val="100000"/>
              <a:buAutoNum type="arabicPeriod"/>
            </a:pPr>
            <a:r>
              <a:t>Appreciating customer's feedback and make up for them</a:t>
            </a:r>
          </a:p>
          <a:p>
            <a:pPr defTabSz="914400">
              <a:buSzPct val="100000"/>
              <a:buAutoNum type="arabicPeriod"/>
            </a:pPr>
            <a:r>
              <a:t>Appreciating for feedbacks and sharing chicken</a:t>
            </a:r>
          </a:p>
        </p:txBody>
      </p:sp>
      <p:pic>
        <p:nvPicPr>
          <p:cNvPr id="309"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810500" y="6096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01657" fill="hold"/>
                                        <p:tgtEl>
                                          <p:spTgt spid="30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30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hick-fil-A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Chick-fil-A Twitter Analysis Findings / Results</a:t>
            </a:r>
          </a:p>
        </p:txBody>
      </p:sp>
      <p:pic>
        <p:nvPicPr>
          <p:cNvPr id="312" name="image.png" descr="image.png"/>
          <p:cNvPicPr>
            <a:picLocks noChangeAspect="1"/>
          </p:cNvPicPr>
          <p:nvPr/>
        </p:nvPicPr>
        <p:blipFill>
          <a:blip r:embed="rId4">
            <a:extLst/>
          </a:blip>
          <a:stretch>
            <a:fillRect/>
          </a:stretch>
        </p:blipFill>
        <p:spPr>
          <a:xfrm>
            <a:off x="493712" y="3941762"/>
            <a:ext cx="2844801" cy="2843214"/>
          </a:xfrm>
          <a:prstGeom prst="rect">
            <a:avLst/>
          </a:prstGeom>
          <a:ln w="12700">
            <a:miter lim="400000"/>
          </a:ln>
        </p:spPr>
      </p:pic>
      <p:pic>
        <p:nvPicPr>
          <p:cNvPr id="313" name="image.png" descr="image.png"/>
          <p:cNvPicPr>
            <a:picLocks noChangeAspect="1"/>
          </p:cNvPicPr>
          <p:nvPr/>
        </p:nvPicPr>
        <p:blipFill>
          <a:blip r:embed="rId5">
            <a:extLst/>
          </a:blip>
          <a:stretch>
            <a:fillRect/>
          </a:stretch>
        </p:blipFill>
        <p:spPr>
          <a:xfrm>
            <a:off x="4830762" y="4795837"/>
            <a:ext cx="4011613" cy="1747839"/>
          </a:xfrm>
          <a:prstGeom prst="rect">
            <a:avLst/>
          </a:prstGeom>
          <a:ln w="12700">
            <a:miter lim="400000"/>
          </a:ln>
        </p:spPr>
      </p:pic>
      <p:pic>
        <p:nvPicPr>
          <p:cNvPr id="314" name="image.png" descr="image.png"/>
          <p:cNvPicPr>
            <a:picLocks noChangeAspect="1"/>
          </p:cNvPicPr>
          <p:nvPr/>
        </p:nvPicPr>
        <p:blipFill>
          <a:blip r:embed="rId6">
            <a:extLst/>
          </a:blip>
          <a:stretch>
            <a:fillRect/>
          </a:stretch>
        </p:blipFill>
        <p:spPr>
          <a:xfrm>
            <a:off x="784225" y="1252537"/>
            <a:ext cx="3468688" cy="3467102"/>
          </a:xfrm>
          <a:prstGeom prst="rect">
            <a:avLst/>
          </a:prstGeom>
          <a:ln w="12700">
            <a:miter lim="400000"/>
          </a:ln>
        </p:spPr>
      </p:pic>
      <p:pic>
        <p:nvPicPr>
          <p:cNvPr id="315" name="image.png" descr="image.png"/>
          <p:cNvPicPr>
            <a:picLocks noChangeAspect="1"/>
          </p:cNvPicPr>
          <p:nvPr/>
        </p:nvPicPr>
        <p:blipFill>
          <a:blip r:embed="rId7">
            <a:extLst/>
          </a:blip>
          <a:stretch>
            <a:fillRect/>
          </a:stretch>
        </p:blipFill>
        <p:spPr>
          <a:xfrm>
            <a:off x="5349875" y="1384300"/>
            <a:ext cx="3222625" cy="3222625"/>
          </a:xfrm>
          <a:prstGeom prst="rect">
            <a:avLst/>
          </a:prstGeom>
          <a:ln w="12700">
            <a:miter lim="400000"/>
          </a:ln>
        </p:spPr>
      </p:pic>
      <p:sp>
        <p:nvSpPr>
          <p:cNvPr id="316" name="Network Analysis"/>
          <p:cNvSpPr txBox="1"/>
          <p:nvPr/>
        </p:nvSpPr>
        <p:spPr>
          <a:xfrm>
            <a:off x="1776411" y="1093787"/>
            <a:ext cx="5556253"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defRPr sz="2400"/>
            </a:lvl1pPr>
          </a:lstStyle>
          <a:p>
            <a:r>
              <a:t>Network Analysis</a:t>
            </a:r>
          </a:p>
        </p:txBody>
      </p:sp>
      <p:pic>
        <p:nvPicPr>
          <p:cNvPr id="31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543800" y="3048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51654" fill="hold"/>
                                        <p:tgtEl>
                                          <p:spTgt spid="3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31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onclusion/Summary/Storytelling"/>
          <p:cNvSpPr txBox="1">
            <a:spLocks noGrp="1"/>
          </p:cNvSpPr>
          <p:nvPr>
            <p:ph type="title" idx="4294967295"/>
          </p:nvPr>
        </p:nvSpPr>
        <p:spPr>
          <a:xfrm>
            <a:off x="493711" y="269875"/>
            <a:ext cx="8078790" cy="1657350"/>
          </a:xfrm>
          <a:prstGeom prst="rect">
            <a:avLst/>
          </a:prstGeom>
        </p:spPr>
        <p:txBody>
          <a:bodyPr/>
          <a:lstStyle>
            <a:lvl1pPr>
              <a:defRPr sz="3600"/>
            </a:lvl1pPr>
          </a:lstStyle>
          <a:p>
            <a:r>
              <a:t>Conclusion/Summary/Storytelling</a:t>
            </a:r>
          </a:p>
        </p:txBody>
      </p:sp>
      <p:sp>
        <p:nvSpPr>
          <p:cNvPr id="320" name="From more or less than 3000 tweets, each company barely does promotion in their tweets. Mostly, they just respond to customer’s feedbacks and directs them to their hotline number or email. However, only McDonald’s did some kind of sweepstakes and they responded to their customer’s entry in Twitter.…"/>
          <p:cNvSpPr txBox="1">
            <a:spLocks noGrp="1"/>
          </p:cNvSpPr>
          <p:nvPr>
            <p:ph type="body" idx="4294967295"/>
          </p:nvPr>
        </p:nvSpPr>
        <p:spPr>
          <a:xfrm>
            <a:off x="493711" y="1597025"/>
            <a:ext cx="8066090" cy="4864100"/>
          </a:xfrm>
          <a:prstGeom prst="rect">
            <a:avLst/>
          </a:prstGeom>
        </p:spPr>
        <p:txBody>
          <a:bodyPr/>
          <a:lstStyle/>
          <a:p>
            <a:pPr marL="336041" lvl="1" indent="-336041" defTabSz="896111">
              <a:lnSpc>
                <a:spcPct val="100000"/>
              </a:lnSpc>
              <a:spcBef>
                <a:spcPts val="500"/>
              </a:spcBef>
              <a:buChar char="•"/>
              <a:defRPr sz="1700"/>
            </a:pPr>
            <a:r>
              <a:t>From more or less than 3000 tweets, each company barely does promotion in their tweets. Mostly, they just respond to customer’s feedbacks and directs them to their hotline number or email. However, only McDonald’s did some kind of sweepstakes and they responded to their customer’s entry in Twitter. </a:t>
            </a:r>
          </a:p>
          <a:p>
            <a:pPr marL="336041" lvl="1" indent="-336041" defTabSz="896111">
              <a:lnSpc>
                <a:spcPct val="100000"/>
              </a:lnSpc>
              <a:spcBef>
                <a:spcPts val="500"/>
              </a:spcBef>
              <a:buChar char="•"/>
              <a:defRPr sz="1700"/>
            </a:pPr>
            <a:r>
              <a:t>People like to talk about the French fries of McDonald’s, the video of an explosion of a truck on Burger King’s drive thru, and Chick-fil-A’s Sunday delivery to a sick boy. </a:t>
            </a:r>
          </a:p>
          <a:p>
            <a:pPr marL="336041" lvl="1" indent="-336041" defTabSz="896111">
              <a:lnSpc>
                <a:spcPct val="100000"/>
              </a:lnSpc>
              <a:spcBef>
                <a:spcPts val="500"/>
              </a:spcBef>
              <a:buChar char="•"/>
              <a:defRPr sz="1700"/>
            </a:pPr>
            <a:r>
              <a:t>Chick-fil-A has the most positive tweets from people’s tweets and the company’s own tweets. McDonald’s and Burger King mostly have neutral sentiment on their tweets and from people’s tweets.</a:t>
            </a:r>
          </a:p>
          <a:p>
            <a:pPr marL="336041" lvl="1" indent="-336041" defTabSz="896111">
              <a:lnSpc>
                <a:spcPct val="100000"/>
              </a:lnSpc>
              <a:spcBef>
                <a:spcPts val="500"/>
              </a:spcBef>
              <a:buChar char="•"/>
              <a:defRPr sz="1700"/>
            </a:pPr>
            <a:r>
              <a:t>The most influential people who mentioned these 3 companies are all media organizations. These organizations have the most followers among all people who mentioned these companies. News and media company mentioned Chick-fil-A and Burger King while a travel magazine company mentioned McDonald’s. </a:t>
            </a:r>
          </a:p>
          <a:p>
            <a:pPr marL="336041" lvl="1" indent="-336041" defTabSz="896111">
              <a:lnSpc>
                <a:spcPct val="100000"/>
              </a:lnSpc>
              <a:spcBef>
                <a:spcPts val="500"/>
              </a:spcBef>
              <a:buChar char="•"/>
              <a:defRPr sz="1700"/>
            </a:pPr>
            <a:r>
              <a:t>For Burger King, there are so many Brazilian people who mentioned and talked about Burger King. Perhaps, it was also mentioned by the most influential person, Folha which is a newspaper company based in Sao Paulo.</a:t>
            </a:r>
          </a:p>
        </p:txBody>
      </p:sp>
      <p:pic>
        <p:nvPicPr>
          <p:cNvPr id="321"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073900" y="6477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31652" fill="hold"/>
                                        <p:tgtEl>
                                          <p:spTgt spid="3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32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onclusion/Summary/Storytelling"/>
          <p:cNvSpPr txBox="1">
            <a:spLocks noGrp="1"/>
          </p:cNvSpPr>
          <p:nvPr>
            <p:ph type="title" idx="4294967295"/>
          </p:nvPr>
        </p:nvSpPr>
        <p:spPr>
          <a:xfrm>
            <a:off x="493711" y="269875"/>
            <a:ext cx="8078790" cy="1657350"/>
          </a:xfrm>
          <a:prstGeom prst="rect">
            <a:avLst/>
          </a:prstGeom>
        </p:spPr>
        <p:txBody>
          <a:bodyPr/>
          <a:lstStyle>
            <a:lvl1pPr>
              <a:defRPr sz="3600"/>
            </a:lvl1pPr>
          </a:lstStyle>
          <a:p>
            <a:r>
              <a:t>Conclusion/Summary/Storytelling</a:t>
            </a:r>
          </a:p>
        </p:txBody>
      </p:sp>
      <p:sp>
        <p:nvSpPr>
          <p:cNvPr id="324" name="For positive reviews, many people love Chick-fil-A’s chicken nuggets. Many people also talked about Captain Marvel and Brie Larson mentioning Burger King. As for McDonald’s, people like about the company’s arches.…"/>
          <p:cNvSpPr txBox="1">
            <a:spLocks noGrp="1"/>
          </p:cNvSpPr>
          <p:nvPr>
            <p:ph type="body" idx="4294967295"/>
          </p:nvPr>
        </p:nvSpPr>
        <p:spPr>
          <a:xfrm>
            <a:off x="506411" y="1736725"/>
            <a:ext cx="8066090" cy="4864100"/>
          </a:xfrm>
          <a:prstGeom prst="rect">
            <a:avLst/>
          </a:prstGeom>
        </p:spPr>
        <p:txBody>
          <a:bodyPr/>
          <a:lstStyle/>
          <a:p>
            <a:pPr marL="285750" lvl="1" indent="-285750">
              <a:lnSpc>
                <a:spcPct val="100000"/>
              </a:lnSpc>
              <a:spcBef>
                <a:spcPts val="600"/>
              </a:spcBef>
              <a:buChar char="•"/>
              <a:defRPr sz="1800"/>
            </a:pPr>
            <a:r>
              <a:t>For positive reviews, many people love Chick-fil-A’s chicken nuggets. Many people also talked about Captain Marvel and Brie Larson mentioning Burger King. As for McDonald’s, people like about the company’s arches. </a:t>
            </a:r>
          </a:p>
          <a:p>
            <a:pPr marL="285750" lvl="1" indent="-285750">
              <a:lnSpc>
                <a:spcPct val="100000"/>
              </a:lnSpc>
              <a:spcBef>
                <a:spcPts val="600"/>
              </a:spcBef>
              <a:buChar char="•"/>
              <a:defRPr sz="1800"/>
            </a:pPr>
            <a:r>
              <a:t>For negative reviews, many people talked about Warren Buffet’s plans leaving McDonald’s. Many people also talked about a truck exploding on Burger King’s drive thru in Arkansas. People also mentioned San Antonio airport banning Chick-fil-A.</a:t>
            </a:r>
          </a:p>
          <a:p>
            <a:pPr marL="285750" lvl="1" indent="-285750">
              <a:lnSpc>
                <a:spcPct val="100000"/>
              </a:lnSpc>
              <a:spcBef>
                <a:spcPts val="600"/>
              </a:spcBef>
              <a:buChar char="•"/>
              <a:defRPr sz="1800"/>
            </a:pPr>
            <a:r>
              <a:t>It is interesting sometimes to see how people talked a lot about weird things related to each company. But, it is also good to know what is going on Twitter and  what people are talking about. </a:t>
            </a:r>
          </a:p>
          <a:p>
            <a:pPr marL="285750" lvl="1" indent="-285750">
              <a:lnSpc>
                <a:spcPct val="100000"/>
              </a:lnSpc>
              <a:spcBef>
                <a:spcPts val="600"/>
              </a:spcBef>
              <a:buChar char="•"/>
              <a:defRPr sz="1800"/>
            </a:pPr>
            <a:r>
              <a:t>Sometimes, it is also helpful to see what irritates people or what makes people like things from each company.</a:t>
            </a:r>
          </a:p>
          <a:p>
            <a:pPr marL="285750" lvl="1" indent="-285750">
              <a:lnSpc>
                <a:spcPct val="100000"/>
              </a:lnSpc>
              <a:spcBef>
                <a:spcPts val="600"/>
              </a:spcBef>
              <a:buChar char="•"/>
              <a:defRPr sz="1800"/>
            </a:pPr>
            <a:r>
              <a:t>For network analysis, the tweets mentioning each company are divided into 8 clusters using Gephi. All 3 companies have 8 different clusters, where the biggest cluster is centered on each company. </a:t>
            </a:r>
          </a:p>
        </p:txBody>
      </p:sp>
      <p:pic>
        <p:nvPicPr>
          <p:cNvPr id="325"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7467600" y="5969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5995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32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ources"/>
          <p:cNvSpPr txBox="1">
            <a:spLocks noGrp="1"/>
          </p:cNvSpPr>
          <p:nvPr>
            <p:ph type="title" idx="4294967295"/>
          </p:nvPr>
        </p:nvSpPr>
        <p:spPr>
          <a:xfrm>
            <a:off x="493711" y="269875"/>
            <a:ext cx="8078790" cy="1657350"/>
          </a:xfrm>
          <a:prstGeom prst="rect">
            <a:avLst/>
          </a:prstGeom>
        </p:spPr>
        <p:txBody>
          <a:bodyPr/>
          <a:lstStyle>
            <a:lvl1pPr>
              <a:defRPr sz="3600"/>
            </a:lvl1pPr>
          </a:lstStyle>
          <a:p>
            <a:r>
              <a:t>Sources</a:t>
            </a:r>
          </a:p>
        </p:txBody>
      </p:sp>
      <p:sp>
        <p:nvSpPr>
          <p:cNvPr id="328" name="https://news.mcdonalds.com/press/multimedia-library/logos…"/>
          <p:cNvSpPr txBox="1">
            <a:spLocks noGrp="1"/>
          </p:cNvSpPr>
          <p:nvPr>
            <p:ph type="body" idx="4294967295"/>
          </p:nvPr>
        </p:nvSpPr>
        <p:spPr>
          <a:xfrm>
            <a:off x="506411" y="1993900"/>
            <a:ext cx="8066090" cy="3765550"/>
          </a:xfrm>
          <a:prstGeom prst="rect">
            <a:avLst/>
          </a:prstGeom>
        </p:spPr>
        <p:txBody>
          <a:bodyPr/>
          <a:lstStyle/>
          <a:p>
            <a:pPr marL="273050" lvl="1" indent="-342900">
              <a:lnSpc>
                <a:spcPct val="100000"/>
              </a:lnSpc>
              <a:spcBef>
                <a:spcPts val="600"/>
              </a:spcBef>
              <a:buChar char="•"/>
              <a:defRPr sz="1800" u="sng">
                <a:solidFill>
                  <a:srgbClr val="AD1F1F"/>
                </a:solidFill>
                <a:uFill>
                  <a:solidFill>
                    <a:srgbClr val="AD1F1F"/>
                  </a:solidFill>
                </a:uFill>
              </a:defRPr>
            </a:pPr>
            <a:r>
              <a:rPr>
                <a:solidFill>
                  <a:srgbClr val="0000FF"/>
                </a:solidFill>
                <a:uFill>
                  <a:solidFill>
                    <a:srgbClr val="0000FF"/>
                  </a:solidFill>
                </a:uFill>
                <a:hlinkClick r:id="rId2"/>
              </a:rPr>
              <a:t>https://news.mcdonalds.com/press/multimedia-library/logos</a:t>
            </a:r>
          </a:p>
          <a:p>
            <a:pPr marL="273050" lvl="1" indent="-342900">
              <a:lnSpc>
                <a:spcPct val="100000"/>
              </a:lnSpc>
              <a:spcBef>
                <a:spcPts val="600"/>
              </a:spcBef>
              <a:buChar char="•"/>
              <a:defRPr sz="1800" u="sng">
                <a:solidFill>
                  <a:srgbClr val="AD1F1F"/>
                </a:solidFill>
                <a:uFill>
                  <a:solidFill>
                    <a:srgbClr val="AD1F1F"/>
                  </a:solidFill>
                </a:uFill>
              </a:defRPr>
            </a:pPr>
            <a:r>
              <a:rPr>
                <a:solidFill>
                  <a:srgbClr val="0000FF"/>
                </a:solidFill>
                <a:uFill>
                  <a:solidFill>
                    <a:srgbClr val="0000FF"/>
                  </a:solidFill>
                </a:uFill>
                <a:hlinkClick r:id="rId3"/>
              </a:rPr>
              <a:t>https://commons.wikimedia.org/wiki/File:Burger_King_Logo.svg</a:t>
            </a:r>
          </a:p>
          <a:p>
            <a:pPr marL="273050" lvl="1" indent="-342900">
              <a:lnSpc>
                <a:spcPct val="100000"/>
              </a:lnSpc>
              <a:spcBef>
                <a:spcPts val="600"/>
              </a:spcBef>
              <a:buChar char="•"/>
              <a:defRPr sz="1800" u="sng">
                <a:solidFill>
                  <a:srgbClr val="AD1F1F"/>
                </a:solidFill>
                <a:uFill>
                  <a:solidFill>
                    <a:srgbClr val="AD1F1F"/>
                  </a:solidFill>
                </a:uFill>
              </a:defRPr>
            </a:pPr>
            <a:r>
              <a:rPr>
                <a:solidFill>
                  <a:srgbClr val="0000FF"/>
                </a:solidFill>
                <a:uFill>
                  <a:solidFill>
                    <a:srgbClr val="0000FF"/>
                  </a:solidFill>
                </a:uFill>
                <a:hlinkClick r:id="rId4"/>
              </a:rPr>
              <a:t>https://en.wikipedia.org/wiki/File:Chick-fil-A_Logo.svg</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image.png" descr="image.png"/>
          <p:cNvPicPr>
            <a:picLocks noChangeAspect="1"/>
          </p:cNvPicPr>
          <p:nvPr/>
        </p:nvPicPr>
        <p:blipFill>
          <a:blip r:embed="rId4">
            <a:extLst/>
          </a:blip>
          <a:stretch>
            <a:fillRect/>
          </a:stretch>
        </p:blipFill>
        <p:spPr>
          <a:xfrm>
            <a:off x="4505325" y="3508375"/>
            <a:ext cx="4524375" cy="2924175"/>
          </a:xfrm>
          <a:prstGeom prst="rect">
            <a:avLst/>
          </a:prstGeom>
          <a:ln w="12700">
            <a:miter lim="400000"/>
          </a:ln>
        </p:spPr>
      </p:pic>
      <p:pic>
        <p:nvPicPr>
          <p:cNvPr id="208" name="image.png" descr="image.png"/>
          <p:cNvPicPr>
            <a:picLocks noChangeAspect="1"/>
          </p:cNvPicPr>
          <p:nvPr/>
        </p:nvPicPr>
        <p:blipFill>
          <a:blip r:embed="rId5">
            <a:extLst/>
          </a:blip>
          <a:stretch>
            <a:fillRect/>
          </a:stretch>
        </p:blipFill>
        <p:spPr>
          <a:xfrm>
            <a:off x="6350" y="3586162"/>
            <a:ext cx="4457700" cy="2836864"/>
          </a:xfrm>
          <a:prstGeom prst="rect">
            <a:avLst/>
          </a:prstGeom>
          <a:ln w="12700">
            <a:miter lim="400000"/>
          </a:ln>
        </p:spPr>
      </p:pic>
      <p:sp>
        <p:nvSpPr>
          <p:cNvPr id="209" name="Burger King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Burger King Twitter Analysis Findings / Results</a:t>
            </a:r>
          </a:p>
        </p:txBody>
      </p:sp>
      <p:sp>
        <p:nvSpPr>
          <p:cNvPr id="210" name="Topic modeling using LDA…"/>
          <p:cNvSpPr txBox="1"/>
          <p:nvPr/>
        </p:nvSpPr>
        <p:spPr>
          <a:xfrm>
            <a:off x="1776411" y="1189037"/>
            <a:ext cx="5556253" cy="149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914400">
              <a:defRPr sz="2400"/>
            </a:pPr>
            <a:r>
              <a:t>Topic modeling using LDA </a:t>
            </a:r>
          </a:p>
          <a:p>
            <a:pPr algn="ctr" defTabSz="914400">
              <a:defRPr sz="2400"/>
            </a:pPr>
            <a:endParaRPr/>
          </a:p>
          <a:p>
            <a:pPr algn="ctr" defTabSz="914400">
              <a:defRPr sz="2400"/>
            </a:pPr>
            <a:endParaRPr/>
          </a:p>
          <a:p>
            <a:pPr algn="ctr" defTabSz="914400">
              <a:defRPr sz="2400"/>
            </a:pPr>
            <a:r>
              <a:t>Determining optimal k-value</a:t>
            </a:r>
          </a:p>
        </p:txBody>
      </p:sp>
      <p:grpSp>
        <p:nvGrpSpPr>
          <p:cNvPr id="213" name="Group"/>
          <p:cNvGrpSpPr/>
          <p:nvPr/>
        </p:nvGrpSpPr>
        <p:grpSpPr>
          <a:xfrm>
            <a:off x="177799" y="3057524"/>
            <a:ext cx="4732340" cy="1038045"/>
            <a:chOff x="0" y="0"/>
            <a:chExt cx="4732339" cy="1038044"/>
          </a:xfrm>
        </p:grpSpPr>
        <p:sp>
          <p:nvSpPr>
            <p:cNvPr id="211" name="Optimal k-value: 10"/>
            <p:cNvSpPr txBox="1"/>
            <p:nvPr/>
          </p:nvSpPr>
          <p:spPr>
            <a:xfrm>
              <a:off x="1462716" y="757247"/>
              <a:ext cx="3269624" cy="280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1400"/>
              </a:lvl1pPr>
            </a:lstStyle>
            <a:p>
              <a:r>
                <a:t>Optimal k-value: 10</a:t>
              </a:r>
            </a:p>
          </p:txBody>
        </p:sp>
        <p:sp>
          <p:nvSpPr>
            <p:cNvPr id="212" name="Tweets Mentioning Burger King"/>
            <p:cNvSpPr txBox="1"/>
            <p:nvPr/>
          </p:nvSpPr>
          <p:spPr>
            <a:xfrm>
              <a:off x="0" y="-1"/>
              <a:ext cx="4459107" cy="340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defTabSz="914400">
                <a:defRPr sz="2000"/>
              </a:lvl1pPr>
            </a:lstStyle>
            <a:p>
              <a:r>
                <a:t>Tweets Mentioning Burger King</a:t>
              </a:r>
            </a:p>
          </p:txBody>
        </p:sp>
      </p:grpSp>
      <p:grpSp>
        <p:nvGrpSpPr>
          <p:cNvPr id="216" name="Group"/>
          <p:cNvGrpSpPr/>
          <p:nvPr/>
        </p:nvGrpSpPr>
        <p:grpSpPr>
          <a:xfrm>
            <a:off x="5722937" y="3062286"/>
            <a:ext cx="4457702" cy="1039739"/>
            <a:chOff x="0" y="0"/>
            <a:chExt cx="4457701" cy="1039737"/>
          </a:xfrm>
        </p:grpSpPr>
        <p:sp>
          <p:nvSpPr>
            <p:cNvPr id="214" name="Optimal k-value: 11"/>
            <p:cNvSpPr txBox="1"/>
            <p:nvPr/>
          </p:nvSpPr>
          <p:spPr>
            <a:xfrm>
              <a:off x="375397" y="758940"/>
              <a:ext cx="3268595" cy="280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1400"/>
              </a:lvl1pPr>
            </a:lstStyle>
            <a:p>
              <a:r>
                <a:t>Optimal k-value: 11</a:t>
              </a:r>
            </a:p>
          </p:txBody>
        </p:sp>
        <p:sp>
          <p:nvSpPr>
            <p:cNvPr id="215" name="Burger King Tweets"/>
            <p:cNvSpPr txBox="1"/>
            <p:nvPr/>
          </p:nvSpPr>
          <p:spPr>
            <a:xfrm>
              <a:off x="-1" y="0"/>
              <a:ext cx="4457703" cy="340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2000"/>
              </a:lvl1pPr>
            </a:lstStyle>
            <a:p>
              <a:r>
                <a:t>Burger King Tweets</a:t>
              </a:r>
            </a:p>
          </p:txBody>
        </p:sp>
      </p:grpSp>
      <p:pic>
        <p:nvPicPr>
          <p:cNvPr id="21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6">
            <a:extLst/>
          </a:blip>
          <a:stretch>
            <a:fillRect/>
          </a:stretch>
        </p:blipFill>
        <p:spPr>
          <a:xfrm>
            <a:off x="7950200" y="2286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23332" fill="hold"/>
                                        <p:tgtEl>
                                          <p:spTgt spid="2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image.png" descr="image.png"/>
          <p:cNvPicPr>
            <a:picLocks noChangeAspect="1"/>
          </p:cNvPicPr>
          <p:nvPr/>
        </p:nvPicPr>
        <p:blipFill>
          <a:blip r:embed="rId4">
            <a:extLst/>
          </a:blip>
          <a:stretch>
            <a:fillRect/>
          </a:stretch>
        </p:blipFill>
        <p:spPr>
          <a:xfrm>
            <a:off x="5253037" y="2320925"/>
            <a:ext cx="3711577" cy="3403600"/>
          </a:xfrm>
          <a:prstGeom prst="rect">
            <a:avLst/>
          </a:prstGeom>
          <a:ln w="12700">
            <a:miter lim="400000"/>
          </a:ln>
        </p:spPr>
      </p:pic>
      <p:sp>
        <p:nvSpPr>
          <p:cNvPr id="220" name="Burger King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Burger King Twitter Analysis Findings / Results</a:t>
            </a:r>
          </a:p>
        </p:txBody>
      </p:sp>
      <p:sp>
        <p:nvSpPr>
          <p:cNvPr id="221" name="Topic modeling using LDA"/>
          <p:cNvSpPr txBox="1"/>
          <p:nvPr/>
        </p:nvSpPr>
        <p:spPr>
          <a:xfrm>
            <a:off x="1776411" y="1189037"/>
            <a:ext cx="5556253"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defRPr sz="2400"/>
            </a:lvl1pPr>
          </a:lstStyle>
          <a:p>
            <a:r>
              <a:t>Topic modeling using LDA </a:t>
            </a:r>
          </a:p>
        </p:txBody>
      </p:sp>
      <p:sp>
        <p:nvSpPr>
          <p:cNvPr id="222" name="Tweets Mentioning Burger King Topics:…"/>
          <p:cNvSpPr txBox="1"/>
          <p:nvPr/>
        </p:nvSpPr>
        <p:spPr>
          <a:xfrm>
            <a:off x="320675" y="2081211"/>
            <a:ext cx="5197475" cy="3838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914400"/>
            <a:r>
              <a:t>Tweets Mentioning Burger King Topics:</a:t>
            </a:r>
            <a:br/>
            <a:endParaRPr/>
          </a:p>
          <a:p>
            <a:pPr defTabSz="914400">
              <a:buSzPct val="100000"/>
              <a:buAutoNum type="arabicPeriod"/>
            </a:pPr>
            <a:r>
              <a:t>Burger King timing sucks</a:t>
            </a:r>
          </a:p>
          <a:p>
            <a:pPr defTabSz="914400">
              <a:buSzPct val="100000"/>
              <a:buAutoNum type="arabicPeriod"/>
            </a:pPr>
            <a:r>
              <a:t>Burger King is like McDonald's and Wendy's today</a:t>
            </a:r>
          </a:p>
          <a:p>
            <a:pPr defTabSz="914400">
              <a:buSzPct val="100000"/>
              <a:buAutoNum type="arabicPeriod"/>
            </a:pPr>
            <a:r>
              <a:t>McDonald's and Wendy's mad customers want food</a:t>
            </a:r>
          </a:p>
          <a:p>
            <a:pPr defTabSz="914400">
              <a:buSzPct val="100000"/>
              <a:buAutoNum type="arabicPeriod"/>
            </a:pPr>
            <a:r>
              <a:t>Folha commercials and Arkansas fire car explodes</a:t>
            </a:r>
          </a:p>
          <a:p>
            <a:pPr defTabSz="914400">
              <a:buSzPct val="100000"/>
              <a:buAutoNum type="arabicPeriod"/>
            </a:pPr>
            <a:r>
              <a:t>Burger King mentions in Portuegese community</a:t>
            </a:r>
          </a:p>
          <a:p>
            <a:pPr defTabSz="914400">
              <a:buSzPct val="100000"/>
              <a:buAutoNum type="arabicPeriod"/>
            </a:pPr>
            <a:r>
              <a:t>Sunset in Bali</a:t>
            </a:r>
          </a:p>
          <a:p>
            <a:pPr defTabSz="914400">
              <a:buSzPct val="100000"/>
              <a:buAutoNum type="arabicPeriod"/>
            </a:pPr>
            <a:r>
              <a:t>Brie Larson pictures or Captain Marvel wearing crown</a:t>
            </a:r>
          </a:p>
          <a:p>
            <a:pPr defTabSz="914400">
              <a:buSzPct val="100000"/>
              <a:buAutoNum type="arabicPeriod"/>
            </a:pPr>
            <a:r>
              <a:t>There is fire in the drive thru</a:t>
            </a:r>
          </a:p>
          <a:p>
            <a:pPr defTabSz="914400">
              <a:buSzPct val="100000"/>
              <a:buAutoNum type="arabicPeriod"/>
            </a:pPr>
            <a:r>
              <a:t>Barstoolsports posts</a:t>
            </a:r>
          </a:p>
          <a:p>
            <a:pPr defTabSz="914400">
              <a:buSzPct val="100000"/>
              <a:buAutoNum type="arabicPeriod"/>
            </a:pPr>
            <a:r>
              <a:t>Burger King mentions in Italian community</a:t>
            </a:r>
          </a:p>
        </p:txBody>
      </p:sp>
      <p:pic>
        <p:nvPicPr>
          <p:cNvPr id="223"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734300" y="4064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64988" fill="hold"/>
                                        <p:tgtEl>
                                          <p:spTgt spid="2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image.png" descr="image.png"/>
          <p:cNvPicPr>
            <a:picLocks noChangeAspect="1"/>
          </p:cNvPicPr>
          <p:nvPr/>
        </p:nvPicPr>
        <p:blipFill>
          <a:blip r:embed="rId4">
            <a:extLst/>
          </a:blip>
          <a:stretch>
            <a:fillRect/>
          </a:stretch>
        </p:blipFill>
        <p:spPr>
          <a:xfrm>
            <a:off x="5273675" y="2474911"/>
            <a:ext cx="3775075" cy="3562353"/>
          </a:xfrm>
          <a:prstGeom prst="rect">
            <a:avLst/>
          </a:prstGeom>
          <a:ln w="12700">
            <a:miter lim="400000"/>
          </a:ln>
        </p:spPr>
      </p:pic>
      <p:sp>
        <p:nvSpPr>
          <p:cNvPr id="226" name="Burger King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Burger King Twitter Analysis Findings / Results</a:t>
            </a:r>
          </a:p>
        </p:txBody>
      </p:sp>
      <p:sp>
        <p:nvSpPr>
          <p:cNvPr id="227" name="Topic modeling using LDA"/>
          <p:cNvSpPr txBox="1"/>
          <p:nvPr/>
        </p:nvSpPr>
        <p:spPr>
          <a:xfrm>
            <a:off x="1776411" y="1189037"/>
            <a:ext cx="5556253"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defRPr sz="2400"/>
            </a:lvl1pPr>
          </a:lstStyle>
          <a:p>
            <a:r>
              <a:t>Topic modeling using LDA </a:t>
            </a:r>
          </a:p>
        </p:txBody>
      </p:sp>
      <p:sp>
        <p:nvSpPr>
          <p:cNvPr id="228" name="Burger King Tweets Topics:…"/>
          <p:cNvSpPr txBox="1"/>
          <p:nvPr/>
        </p:nvSpPr>
        <p:spPr>
          <a:xfrm>
            <a:off x="201612" y="2320925"/>
            <a:ext cx="5354638" cy="3856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914400">
              <a:defRPr sz="1600"/>
            </a:pPr>
            <a:r>
              <a:t>Burger King Tweets Topics:</a:t>
            </a:r>
          </a:p>
          <a:p>
            <a:pPr defTabSz="914400">
              <a:defRPr sz="1600"/>
            </a:pPr>
            <a:endParaRPr/>
          </a:p>
          <a:p>
            <a:pPr defTabSz="914400">
              <a:buSzPct val="100000"/>
              <a:buAutoNum type="arabicPeriod"/>
              <a:defRPr sz="1600"/>
            </a:pPr>
            <a:r>
              <a:t>Sorry to hear the situation</a:t>
            </a:r>
          </a:p>
          <a:p>
            <a:pPr defTabSz="914400">
              <a:buSzPct val="100000"/>
              <a:buAutoNum type="arabicPeriod"/>
              <a:defRPr sz="1600"/>
            </a:pPr>
            <a:r>
              <a:t>One day, people could see Kevin Abstract the rapper</a:t>
            </a:r>
          </a:p>
          <a:p>
            <a:pPr defTabSz="914400">
              <a:buSzPct val="100000"/>
              <a:buAutoNum type="arabicPeriod"/>
              <a:defRPr sz="1600"/>
            </a:pPr>
            <a:r>
              <a:t>Please contact the store location and sorry to hear what happened</a:t>
            </a:r>
          </a:p>
          <a:p>
            <a:pPr defTabSz="914400">
              <a:buSzPct val="100000"/>
              <a:buAutoNum type="arabicPeriod"/>
              <a:defRPr sz="1600"/>
            </a:pPr>
            <a:r>
              <a:t>Assistance needed in the Burger King store location</a:t>
            </a:r>
          </a:p>
          <a:p>
            <a:pPr defTabSz="914400">
              <a:buSzPct val="100000"/>
              <a:buAutoNum type="arabicPeriod"/>
              <a:defRPr sz="1600"/>
            </a:pPr>
            <a:r>
              <a:t>Burger King needs to resolve asap in this store location</a:t>
            </a:r>
          </a:p>
          <a:p>
            <a:pPr defTabSz="914400">
              <a:buSzPct val="100000"/>
              <a:buAutoNum type="arabicPeriod"/>
              <a:defRPr sz="1600"/>
            </a:pPr>
            <a:r>
              <a:t>Expect some quality at this location and please allow us to make it right and contact us</a:t>
            </a:r>
          </a:p>
          <a:p>
            <a:pPr defTabSz="914400">
              <a:buSzPct val="100000"/>
              <a:buAutoNum type="arabicPeriod"/>
              <a:defRPr sz="1600"/>
            </a:pPr>
            <a:r>
              <a:t>Love whopper and order and management team and experience</a:t>
            </a:r>
          </a:p>
          <a:p>
            <a:pPr defTabSz="914400">
              <a:buSzPct val="100000"/>
              <a:buAutoNum type="arabicPeriod"/>
              <a:defRPr sz="1600"/>
            </a:pPr>
            <a:r>
              <a:t>Thank you for bringing up the attention to us</a:t>
            </a:r>
          </a:p>
          <a:p>
            <a:pPr defTabSz="914400">
              <a:buSzPct val="100000"/>
              <a:buAutoNum type="arabicPeriod"/>
              <a:defRPr sz="1600"/>
            </a:pPr>
            <a:r>
              <a:t>Sending thanks</a:t>
            </a:r>
          </a:p>
          <a:p>
            <a:pPr defTabSz="914400">
              <a:buSzPct val="100000"/>
              <a:buAutoNum type="arabicPeriod"/>
              <a:defRPr sz="1600"/>
            </a:pPr>
            <a:r>
              <a:t>Please contact the information by email</a:t>
            </a:r>
          </a:p>
        </p:txBody>
      </p:sp>
      <p:pic>
        <p:nvPicPr>
          <p:cNvPr id="229"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874000" y="3810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94988" fill="hold"/>
                                        <p:tgtEl>
                                          <p:spTgt spid="2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image.png" descr="image.png"/>
          <p:cNvPicPr>
            <a:picLocks noChangeAspect="1"/>
          </p:cNvPicPr>
          <p:nvPr/>
        </p:nvPicPr>
        <p:blipFill>
          <a:blip r:embed="rId4">
            <a:extLst/>
          </a:blip>
          <a:stretch>
            <a:fillRect/>
          </a:stretch>
        </p:blipFill>
        <p:spPr>
          <a:xfrm>
            <a:off x="704850" y="3813175"/>
            <a:ext cx="2979739" cy="2979739"/>
          </a:xfrm>
          <a:prstGeom prst="rect">
            <a:avLst/>
          </a:prstGeom>
          <a:ln w="12700">
            <a:miter lim="400000"/>
          </a:ln>
        </p:spPr>
      </p:pic>
      <p:pic>
        <p:nvPicPr>
          <p:cNvPr id="232" name="image.png" descr="image.png"/>
          <p:cNvPicPr>
            <a:picLocks noChangeAspect="1"/>
          </p:cNvPicPr>
          <p:nvPr/>
        </p:nvPicPr>
        <p:blipFill>
          <a:blip r:embed="rId5">
            <a:extLst/>
          </a:blip>
          <a:stretch>
            <a:fillRect/>
          </a:stretch>
        </p:blipFill>
        <p:spPr>
          <a:xfrm>
            <a:off x="704850" y="993775"/>
            <a:ext cx="3587750" cy="3587750"/>
          </a:xfrm>
          <a:prstGeom prst="rect">
            <a:avLst/>
          </a:prstGeom>
          <a:ln w="12700">
            <a:miter lim="400000"/>
          </a:ln>
        </p:spPr>
      </p:pic>
      <p:sp>
        <p:nvSpPr>
          <p:cNvPr id="233" name="Burger King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Burger King Twitter Analysis Findings / Results</a:t>
            </a:r>
          </a:p>
        </p:txBody>
      </p:sp>
      <p:pic>
        <p:nvPicPr>
          <p:cNvPr id="234" name="image.png" descr="image.png"/>
          <p:cNvPicPr>
            <a:picLocks noChangeAspect="1"/>
          </p:cNvPicPr>
          <p:nvPr/>
        </p:nvPicPr>
        <p:blipFill>
          <a:blip r:embed="rId6">
            <a:extLst/>
          </a:blip>
          <a:stretch>
            <a:fillRect/>
          </a:stretch>
        </p:blipFill>
        <p:spPr>
          <a:xfrm>
            <a:off x="4330700" y="4657725"/>
            <a:ext cx="4733925" cy="2025650"/>
          </a:xfrm>
          <a:prstGeom prst="rect">
            <a:avLst/>
          </a:prstGeom>
          <a:ln w="12700">
            <a:miter lim="400000"/>
          </a:ln>
        </p:spPr>
      </p:pic>
      <p:pic>
        <p:nvPicPr>
          <p:cNvPr id="235" name="image.png" descr="image.png"/>
          <p:cNvPicPr>
            <a:picLocks noChangeAspect="1"/>
          </p:cNvPicPr>
          <p:nvPr/>
        </p:nvPicPr>
        <p:blipFill>
          <a:blip r:embed="rId7">
            <a:extLst/>
          </a:blip>
          <a:stretch>
            <a:fillRect/>
          </a:stretch>
        </p:blipFill>
        <p:spPr>
          <a:xfrm>
            <a:off x="5362575" y="993775"/>
            <a:ext cx="3454400" cy="3454400"/>
          </a:xfrm>
          <a:prstGeom prst="rect">
            <a:avLst/>
          </a:prstGeom>
          <a:ln w="12700">
            <a:miter lim="400000"/>
          </a:ln>
        </p:spPr>
      </p:pic>
      <p:sp>
        <p:nvSpPr>
          <p:cNvPr id="236" name="Network Analysis"/>
          <p:cNvSpPr txBox="1"/>
          <p:nvPr/>
        </p:nvSpPr>
        <p:spPr>
          <a:xfrm>
            <a:off x="3508375" y="1084262"/>
            <a:ext cx="5556250"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2400"/>
            </a:lvl1pPr>
          </a:lstStyle>
          <a:p>
            <a:r>
              <a:t>Network Analysis</a:t>
            </a:r>
          </a:p>
        </p:txBody>
      </p:sp>
      <p:pic>
        <p:nvPicPr>
          <p:cNvPr id="23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747000" y="3556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803337" fill="hold"/>
                                        <p:tgtEl>
                                          <p:spTgt spid="2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3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hick-fil-A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Chick-fil-A Twitter Analysis Findings / Results</a:t>
            </a:r>
          </a:p>
        </p:txBody>
      </p:sp>
      <p:sp>
        <p:nvSpPr>
          <p:cNvPr id="240" name="Descriptive and Content Analysis"/>
          <p:cNvSpPr txBox="1"/>
          <p:nvPr/>
        </p:nvSpPr>
        <p:spPr>
          <a:xfrm>
            <a:off x="2514600" y="1092200"/>
            <a:ext cx="5556250"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2400"/>
            </a:lvl1pPr>
          </a:lstStyle>
          <a:p>
            <a:r>
              <a:t>Descriptive and Content Analysis</a:t>
            </a:r>
          </a:p>
        </p:txBody>
      </p:sp>
      <p:pic>
        <p:nvPicPr>
          <p:cNvPr id="241" name="image.png" descr="image.png"/>
          <p:cNvPicPr>
            <a:picLocks noChangeAspect="1"/>
          </p:cNvPicPr>
          <p:nvPr/>
        </p:nvPicPr>
        <p:blipFill>
          <a:blip r:embed="rId4">
            <a:extLst/>
          </a:blip>
          <a:stretch>
            <a:fillRect/>
          </a:stretch>
        </p:blipFill>
        <p:spPr>
          <a:xfrm>
            <a:off x="4611687" y="4230687"/>
            <a:ext cx="4346577" cy="2579689"/>
          </a:xfrm>
          <a:prstGeom prst="rect">
            <a:avLst/>
          </a:prstGeom>
          <a:ln w="12700">
            <a:miter lim="400000"/>
          </a:ln>
        </p:spPr>
      </p:pic>
      <p:pic>
        <p:nvPicPr>
          <p:cNvPr id="242" name="image.png" descr="image.png"/>
          <p:cNvPicPr>
            <a:picLocks noChangeAspect="1"/>
          </p:cNvPicPr>
          <p:nvPr/>
        </p:nvPicPr>
        <p:blipFill>
          <a:blip r:embed="rId5">
            <a:extLst/>
          </a:blip>
          <a:stretch>
            <a:fillRect/>
          </a:stretch>
        </p:blipFill>
        <p:spPr>
          <a:xfrm>
            <a:off x="4748212" y="1625600"/>
            <a:ext cx="4270377" cy="2551114"/>
          </a:xfrm>
          <a:prstGeom prst="rect">
            <a:avLst/>
          </a:prstGeom>
          <a:ln w="12700">
            <a:miter lim="400000"/>
          </a:ln>
        </p:spPr>
      </p:pic>
      <p:pic>
        <p:nvPicPr>
          <p:cNvPr id="243" name="image.png" descr="image.png"/>
          <p:cNvPicPr>
            <a:picLocks noChangeAspect="1"/>
          </p:cNvPicPr>
          <p:nvPr/>
        </p:nvPicPr>
        <p:blipFill>
          <a:blip r:embed="rId6">
            <a:extLst/>
          </a:blip>
          <a:srcRect l="10919" t="24200" r="9237" b="28177"/>
          <a:stretch>
            <a:fillRect/>
          </a:stretch>
        </p:blipFill>
        <p:spPr>
          <a:xfrm>
            <a:off x="166687" y="4230687"/>
            <a:ext cx="4405313" cy="2627314"/>
          </a:xfrm>
          <a:prstGeom prst="rect">
            <a:avLst/>
          </a:prstGeom>
          <a:ln w="12700">
            <a:miter lim="400000"/>
          </a:ln>
        </p:spPr>
      </p:pic>
      <p:pic>
        <p:nvPicPr>
          <p:cNvPr id="244" name="image.png" descr="image.png"/>
          <p:cNvPicPr>
            <a:picLocks noChangeAspect="1"/>
          </p:cNvPicPr>
          <p:nvPr/>
        </p:nvPicPr>
        <p:blipFill>
          <a:blip r:embed="rId7">
            <a:extLst/>
          </a:blip>
          <a:srcRect l="10612" t="23795" r="6167" b="28581"/>
          <a:stretch>
            <a:fillRect/>
          </a:stretch>
        </p:blipFill>
        <p:spPr>
          <a:xfrm>
            <a:off x="217486" y="1631949"/>
            <a:ext cx="4592639" cy="2627315"/>
          </a:xfrm>
          <a:prstGeom prst="rect">
            <a:avLst/>
          </a:prstGeom>
          <a:ln w="12700">
            <a:miter lim="400000"/>
          </a:ln>
        </p:spPr>
      </p:pic>
      <p:pic>
        <p:nvPicPr>
          <p:cNvPr id="245"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442200" y="3683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86667" fill="hold"/>
                                        <p:tgtEl>
                                          <p:spTgt spid="24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4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hick-fil-A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Chick-fil-A Twitter Analysis Findings / Results</a:t>
            </a:r>
          </a:p>
        </p:txBody>
      </p:sp>
      <p:sp>
        <p:nvSpPr>
          <p:cNvPr id="248" name="Descriptive and Content Analysis"/>
          <p:cNvSpPr txBox="1"/>
          <p:nvPr/>
        </p:nvSpPr>
        <p:spPr>
          <a:xfrm>
            <a:off x="2514600" y="1092200"/>
            <a:ext cx="5556250"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2400"/>
            </a:lvl1pPr>
          </a:lstStyle>
          <a:p>
            <a:r>
              <a:t>Descriptive and Content Analysis</a:t>
            </a:r>
          </a:p>
        </p:txBody>
      </p:sp>
      <p:pic>
        <p:nvPicPr>
          <p:cNvPr id="249" name="image.png" descr="image.png"/>
          <p:cNvPicPr>
            <a:picLocks noChangeAspect="1"/>
          </p:cNvPicPr>
          <p:nvPr/>
        </p:nvPicPr>
        <p:blipFill>
          <a:blip r:embed="rId5">
            <a:extLst/>
          </a:blip>
          <a:stretch>
            <a:fillRect/>
          </a:stretch>
        </p:blipFill>
        <p:spPr>
          <a:xfrm>
            <a:off x="1924050" y="1746250"/>
            <a:ext cx="5295900" cy="3365500"/>
          </a:xfrm>
          <a:prstGeom prst="rect">
            <a:avLst/>
          </a:prstGeom>
          <a:ln w="12700">
            <a:miter lim="400000"/>
          </a:ln>
        </p:spPr>
      </p:pic>
      <p:pic>
        <p:nvPicPr>
          <p:cNvPr id="250" name="image.png" descr="image.png"/>
          <p:cNvPicPr>
            <a:picLocks noChangeAspect="1"/>
          </p:cNvPicPr>
          <p:nvPr/>
        </p:nvPicPr>
        <p:blipFill>
          <a:blip r:embed="rId6">
            <a:extLst/>
          </a:blip>
          <a:stretch>
            <a:fillRect/>
          </a:stretch>
        </p:blipFill>
        <p:spPr>
          <a:xfrm>
            <a:off x="177800" y="5586412"/>
            <a:ext cx="8788400" cy="473077"/>
          </a:xfrm>
          <a:prstGeom prst="rect">
            <a:avLst/>
          </a:prstGeom>
          <a:ln w="12700">
            <a:miter lim="400000"/>
          </a:ln>
        </p:spPr>
      </p:pic>
      <p:pic>
        <p:nvPicPr>
          <p:cNvPr id="251"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7">
            <a:extLst/>
          </a:blip>
          <a:stretch>
            <a:fillRect/>
          </a:stretch>
        </p:blipFill>
        <p:spPr>
          <a:xfrm>
            <a:off x="7454900" y="3556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21656" fill="hold"/>
                                        <p:tgtEl>
                                          <p:spTgt spid="25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5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hick-fil-A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Chick-fil-A Twitter Analysis Findings / Results</a:t>
            </a:r>
          </a:p>
        </p:txBody>
      </p:sp>
      <p:sp>
        <p:nvSpPr>
          <p:cNvPr id="256" name="Descriptive and Content Analysis"/>
          <p:cNvSpPr txBox="1"/>
          <p:nvPr/>
        </p:nvSpPr>
        <p:spPr>
          <a:xfrm>
            <a:off x="2514600" y="1092200"/>
            <a:ext cx="5556250"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2400"/>
            </a:lvl1pPr>
          </a:lstStyle>
          <a:p>
            <a:r>
              <a:t>Descriptive and Content Analysis</a:t>
            </a:r>
          </a:p>
        </p:txBody>
      </p:sp>
      <p:pic>
        <p:nvPicPr>
          <p:cNvPr id="257" name="image.png" descr="image.png"/>
          <p:cNvPicPr>
            <a:picLocks noChangeAspect="1"/>
          </p:cNvPicPr>
          <p:nvPr/>
        </p:nvPicPr>
        <p:blipFill>
          <a:blip r:embed="rId5">
            <a:extLst/>
          </a:blip>
          <a:stretch>
            <a:fillRect/>
          </a:stretch>
        </p:blipFill>
        <p:spPr>
          <a:xfrm>
            <a:off x="136525" y="2514600"/>
            <a:ext cx="4387850" cy="2498725"/>
          </a:xfrm>
          <a:prstGeom prst="rect">
            <a:avLst/>
          </a:prstGeom>
          <a:ln w="12700">
            <a:miter lim="400000"/>
          </a:ln>
        </p:spPr>
      </p:pic>
      <p:pic>
        <p:nvPicPr>
          <p:cNvPr id="258" name="image.png" descr="image.png"/>
          <p:cNvPicPr>
            <a:picLocks noChangeAspect="1"/>
          </p:cNvPicPr>
          <p:nvPr/>
        </p:nvPicPr>
        <p:blipFill>
          <a:blip r:embed="rId6">
            <a:extLst/>
          </a:blip>
          <a:stretch>
            <a:fillRect/>
          </a:stretch>
        </p:blipFill>
        <p:spPr>
          <a:xfrm>
            <a:off x="5092700" y="2514600"/>
            <a:ext cx="3914775" cy="2498725"/>
          </a:xfrm>
          <a:prstGeom prst="rect">
            <a:avLst/>
          </a:prstGeom>
          <a:ln w="12700">
            <a:miter lim="400000"/>
          </a:ln>
        </p:spPr>
      </p:pic>
      <p:pic>
        <p:nvPicPr>
          <p:cNvPr id="259"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7">
            <a:extLst/>
          </a:blip>
          <a:stretch>
            <a:fillRect/>
          </a:stretch>
        </p:blipFill>
        <p:spPr>
          <a:xfrm>
            <a:off x="7404100" y="3302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2832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5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hick-fil-A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Chick-fil-A Twitter Analysis Findings / Results</a:t>
            </a:r>
          </a:p>
        </p:txBody>
      </p:sp>
      <p:sp>
        <p:nvSpPr>
          <p:cNvPr id="264" name="Sentiment Analysis"/>
          <p:cNvSpPr txBox="1"/>
          <p:nvPr/>
        </p:nvSpPr>
        <p:spPr>
          <a:xfrm>
            <a:off x="3186111" y="1119187"/>
            <a:ext cx="5557839" cy="3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defRPr sz="2400"/>
            </a:lvl1pPr>
          </a:lstStyle>
          <a:p>
            <a:r>
              <a:t>Sentiment Analysis</a:t>
            </a:r>
          </a:p>
        </p:txBody>
      </p:sp>
      <p:pic>
        <p:nvPicPr>
          <p:cNvPr id="265" name="image.png" descr="image.png"/>
          <p:cNvPicPr>
            <a:picLocks noChangeAspect="1"/>
          </p:cNvPicPr>
          <p:nvPr/>
        </p:nvPicPr>
        <p:blipFill>
          <a:blip r:embed="rId5">
            <a:extLst/>
          </a:blip>
          <a:stretch>
            <a:fillRect/>
          </a:stretch>
        </p:blipFill>
        <p:spPr>
          <a:xfrm>
            <a:off x="5102225" y="2327275"/>
            <a:ext cx="3732213" cy="2728914"/>
          </a:xfrm>
          <a:prstGeom prst="rect">
            <a:avLst/>
          </a:prstGeom>
          <a:ln w="12700">
            <a:miter lim="400000"/>
          </a:ln>
        </p:spPr>
      </p:pic>
      <p:pic>
        <p:nvPicPr>
          <p:cNvPr id="266" name="image.png" descr="image.png"/>
          <p:cNvPicPr>
            <a:picLocks noChangeAspect="1"/>
          </p:cNvPicPr>
          <p:nvPr/>
        </p:nvPicPr>
        <p:blipFill>
          <a:blip r:embed="rId6">
            <a:extLst/>
          </a:blip>
          <a:stretch>
            <a:fillRect/>
          </a:stretch>
        </p:blipFill>
        <p:spPr>
          <a:xfrm>
            <a:off x="309561" y="2327275"/>
            <a:ext cx="3778253" cy="2728914"/>
          </a:xfrm>
          <a:prstGeom prst="rect">
            <a:avLst/>
          </a:prstGeom>
          <a:ln w="12700">
            <a:miter lim="400000"/>
          </a:ln>
        </p:spPr>
      </p:pic>
      <p:pic>
        <p:nvPicPr>
          <p:cNvPr id="26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7">
            <a:extLst/>
          </a:blip>
          <a:stretch>
            <a:fillRect/>
          </a:stretch>
        </p:blipFill>
        <p:spPr>
          <a:xfrm>
            <a:off x="7747000" y="2794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73334" fill="hold"/>
                                        <p:tgtEl>
                                          <p:spTgt spid="26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267"/>
                </p:tgtEl>
              </p:cMediaNode>
            </p:audio>
          </p:childTnLst>
        </p:cTn>
      </p:par>
    </p:tnLst>
  </p:timing>
</p:sld>
</file>

<file path=ppt/theme/theme1.xml><?xml version="1.0" encoding="utf-8"?>
<a:theme xmlns:a="http://schemas.openxmlformats.org/drawingml/2006/main" name="Metropolitan">
  <a:themeElements>
    <a:clrScheme name="Metropolitan">
      <a:dk1>
        <a:srgbClr val="000000"/>
      </a:dk1>
      <a:lt1>
        <a:srgbClr val="F0A22E"/>
      </a:lt1>
      <a:dk2>
        <a:srgbClr val="A7A7A7"/>
      </a:dk2>
      <a:lt2>
        <a:srgbClr val="535353"/>
      </a:lt2>
      <a:accent1>
        <a:srgbClr val="F0A22E"/>
      </a:accent1>
      <a:accent2>
        <a:srgbClr val="A5644E"/>
      </a:accent2>
      <a:accent3>
        <a:srgbClr val="9BBB59"/>
      </a:accent3>
      <a:accent4>
        <a:srgbClr val="8064A2"/>
      </a:accent4>
      <a:accent5>
        <a:srgbClr val="4BACC6"/>
      </a:accent5>
      <a:accent6>
        <a:srgbClr val="F79646"/>
      </a:accent6>
      <a:hlink>
        <a:srgbClr val="0000FF"/>
      </a:hlink>
      <a:folHlink>
        <a:srgbClr val="FF00FF"/>
      </a:folHlink>
    </a:clrScheme>
    <a:fontScheme name="Metropolitan">
      <a:majorFont>
        <a:latin typeface="Calibri"/>
        <a:ea typeface="Calibri"/>
        <a:cs typeface="Calibri"/>
      </a:majorFont>
      <a:minorFont>
        <a:latin typeface="Helvetica"/>
        <a:ea typeface="Helvetica"/>
        <a:cs typeface="Helvetica"/>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etropolitan">
  <a:themeElements>
    <a:clrScheme name="Metropolitan">
      <a:dk1>
        <a:srgbClr val="000000"/>
      </a:dk1>
      <a:lt1>
        <a:srgbClr val="FFFFFF"/>
      </a:lt1>
      <a:dk2>
        <a:srgbClr val="A7A7A7"/>
      </a:dk2>
      <a:lt2>
        <a:srgbClr val="535353"/>
      </a:lt2>
      <a:accent1>
        <a:srgbClr val="F0A22E"/>
      </a:accent1>
      <a:accent2>
        <a:srgbClr val="A5644E"/>
      </a:accent2>
      <a:accent3>
        <a:srgbClr val="9BBB59"/>
      </a:accent3>
      <a:accent4>
        <a:srgbClr val="8064A2"/>
      </a:accent4>
      <a:accent5>
        <a:srgbClr val="4BACC6"/>
      </a:accent5>
      <a:accent6>
        <a:srgbClr val="F79646"/>
      </a:accent6>
      <a:hlink>
        <a:srgbClr val="0000FF"/>
      </a:hlink>
      <a:folHlink>
        <a:srgbClr val="FF00FF"/>
      </a:folHlink>
    </a:clrScheme>
    <a:fontScheme name="Metropolitan">
      <a:majorFont>
        <a:latin typeface="Calibri"/>
        <a:ea typeface="Calibri"/>
        <a:cs typeface="Calibri"/>
      </a:majorFont>
      <a:minorFont>
        <a:latin typeface="Helvetica"/>
        <a:ea typeface="Helvetica"/>
        <a:cs typeface="Helvetica"/>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944</Words>
  <Application>Microsoft Macintosh PowerPoint</Application>
  <PresentationFormat>On-screen Show (4:3)</PresentationFormat>
  <Paragraphs>111</Paragraphs>
  <Slides>18</Slides>
  <Notes>3</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Metropolitan</vt:lpstr>
      <vt:lpstr>Burger King Twitter Analysis Findings / Results</vt:lpstr>
      <vt:lpstr>Burger King Twitter Analysis Findings / Results</vt:lpstr>
      <vt:lpstr>Burger King Twitter Analysis Findings / Results</vt:lpstr>
      <vt:lpstr>Burger King Twitter Analysis Findings / Results</vt:lpstr>
      <vt:lpstr>Burger King Twitter Analysis Findings / Results</vt:lpstr>
      <vt:lpstr>Chick-fil-A Twitter Analysis Findings / Results</vt:lpstr>
      <vt:lpstr>Chick-fil-A Twitter Analysis Findings / Results</vt:lpstr>
      <vt:lpstr>Chick-fil-A Twitter Analysis Findings / Results</vt:lpstr>
      <vt:lpstr>Chick-fil-A Twitter Analysis Findings / Results</vt:lpstr>
      <vt:lpstr>Chick-fil-A Twitter Analysis Findings / Results</vt:lpstr>
      <vt:lpstr>Chick-fil-A Twitter Analysis Findings / Results</vt:lpstr>
      <vt:lpstr>Chick-fil-A Twitter Analysis Findings / Results</vt:lpstr>
      <vt:lpstr>Chick-fil-A Twitter Analysis Findings / Results</vt:lpstr>
      <vt:lpstr>Chick-fil-A Twitter Analysis Findings / Results</vt:lpstr>
      <vt:lpstr>Chick-fil-A Twitter Analysis Findings / Results</vt:lpstr>
      <vt:lpstr>Conclusion/Summary/Storytelling</vt:lpstr>
      <vt:lpstr>Conclusion/Summary/Storytelling</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James Liem</dc:title>
  <cp:lastModifiedBy>James Liem</cp:lastModifiedBy>
  <cp:revision>16</cp:revision>
  <dcterms:modified xsi:type="dcterms:W3CDTF">2019-05-07T03:08:20Z</dcterms:modified>
</cp:coreProperties>
</file>